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7"/>
  </p:notesMasterIdLst>
  <p:sldIdLst>
    <p:sldId id="256" r:id="rId3"/>
    <p:sldId id="272" r:id="rId4"/>
    <p:sldId id="306" r:id="rId5"/>
    <p:sldId id="279" r:id="rId6"/>
    <p:sldId id="292" r:id="rId7"/>
    <p:sldId id="263" r:id="rId8"/>
    <p:sldId id="268" r:id="rId9"/>
    <p:sldId id="295" r:id="rId10"/>
    <p:sldId id="258" r:id="rId11"/>
    <p:sldId id="297" r:id="rId12"/>
    <p:sldId id="298" r:id="rId13"/>
    <p:sldId id="299" r:id="rId14"/>
    <p:sldId id="300" r:id="rId15"/>
    <p:sldId id="301" r:id="rId16"/>
    <p:sldId id="280" r:id="rId17"/>
    <p:sldId id="308" r:id="rId18"/>
    <p:sldId id="302" r:id="rId19"/>
    <p:sldId id="307" r:id="rId20"/>
    <p:sldId id="303" r:id="rId21"/>
    <p:sldId id="305" r:id="rId22"/>
    <p:sldId id="304" r:id="rId23"/>
    <p:sldId id="275" r:id="rId24"/>
    <p:sldId id="282" r:id="rId25"/>
    <p:sldId id="2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5DD"/>
    <a:srgbClr val="6BEBC6"/>
    <a:srgbClr val="2ADA7A"/>
    <a:srgbClr val="0E743F"/>
    <a:srgbClr val="75B549"/>
    <a:srgbClr val="20D0CC"/>
    <a:srgbClr val="DDDDDD"/>
    <a:srgbClr val="2D3847"/>
    <a:srgbClr val="5697BC"/>
    <a:srgbClr val="2C34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89" autoAdjust="0"/>
    <p:restoredTop sz="81332" autoAdjust="0"/>
  </p:normalViewPr>
  <p:slideViewPr>
    <p:cSldViewPr snapToGrid="0">
      <p:cViewPr>
        <p:scale>
          <a:sx n="50" d="100"/>
          <a:sy n="50" d="100"/>
        </p:scale>
        <p:origin x="-1468" y="-4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53354A"/>
            </a:solidFill>
            <a:ln>
              <a:noFill/>
            </a:ln>
          </c:spPr>
          <c:explosion val="7"/>
          <c:dPt>
            <c:idx val="0"/>
            <c:bubble3D val="0"/>
            <c:explosion val="8"/>
            <c:spPr>
              <a:solidFill>
                <a:srgbClr val="FF7844"/>
              </a:solidFill>
              <a:ln w="19050">
                <a:noFill/>
              </a:ln>
              <a:effectLst/>
            </c:spPr>
            <c:extLst xmlns:c16r2="http://schemas.microsoft.com/office/drawing/2015/06/chart">
              <c:ext xmlns:c16="http://schemas.microsoft.com/office/drawing/2014/chart" uri="{C3380CC4-5D6E-409C-BE32-E72D297353CC}">
                <c16:uniqueId val="{00000004-6E2D-48C2-AEEC-D4C837E4B6F4}"/>
              </c:ext>
            </c:extLst>
          </c:dPt>
          <c:dPt>
            <c:idx val="1"/>
            <c:bubble3D val="0"/>
            <c:spPr>
              <a:solidFill>
                <a:srgbClr val="53354A"/>
              </a:solidFill>
              <a:ln w="19050">
                <a:noFill/>
              </a:ln>
              <a:effectLst/>
            </c:spPr>
            <c:extLst xmlns:c16r2="http://schemas.microsoft.com/office/drawing/2015/06/chart">
              <c:ext xmlns:c16="http://schemas.microsoft.com/office/drawing/2014/chart" uri="{C3380CC4-5D6E-409C-BE32-E72D297353CC}">
                <c16:uniqueId val="{00000003-6E2D-48C2-AEEC-D4C837E4B6F4}"/>
              </c:ext>
            </c:extLst>
          </c:dPt>
          <c:dPt>
            <c:idx val="2"/>
            <c:bubble3D val="0"/>
            <c:explosion val="1"/>
            <c:spPr>
              <a:solidFill>
                <a:srgbClr val="53354A"/>
              </a:solidFill>
              <a:ln w="19050">
                <a:noFill/>
              </a:ln>
              <a:effectLst/>
            </c:spPr>
            <c:extLst xmlns:c16r2="http://schemas.microsoft.com/office/drawing/2015/06/chart">
              <c:ext xmlns:c16="http://schemas.microsoft.com/office/drawing/2014/chart" uri="{C3380CC4-5D6E-409C-BE32-E72D297353CC}">
                <c16:uniqueId val="{00000002-6E2D-48C2-AEEC-D4C837E4B6F4}"/>
              </c:ext>
            </c:extLst>
          </c:dPt>
          <c:dPt>
            <c:idx val="3"/>
            <c:bubble3D val="0"/>
            <c:explosion val="1"/>
            <c:spPr>
              <a:solidFill>
                <a:srgbClr val="53354A"/>
              </a:solidFill>
              <a:ln w="19050">
                <a:noFill/>
              </a:ln>
              <a:effectLst/>
            </c:spPr>
            <c:extLst xmlns:c16r2="http://schemas.microsoft.com/office/drawing/2015/06/chart">
              <c:ext xmlns:c16="http://schemas.microsoft.com/office/drawing/2014/chart" uri="{C3380CC4-5D6E-409C-BE32-E72D297353CC}">
                <c16:uniqueId val="{00000001-6E2D-48C2-AEEC-D4C837E4B6F4}"/>
              </c:ext>
            </c:extLst>
          </c:dPt>
          <c:dLbls>
            <c:dLbl>
              <c:idx val="0"/>
              <c:layout>
                <c:manualLayout>
                  <c:x val="-8.6434688488712441E-2"/>
                  <c:y val="0.11603465378705569"/>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6E2D-48C2-AEEC-D4C837E4B6F4}"/>
                </c:ext>
              </c:extLst>
            </c:dLbl>
            <c:dLbl>
              <c:idx val="1"/>
              <c:layout>
                <c:manualLayout>
                  <c:x val="9.6192639817303804E-2"/>
                  <c:y val="-0.12528117756852425"/>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6E2D-48C2-AEEC-D4C837E4B6F4}"/>
                </c:ext>
              </c:extLst>
            </c:dLbl>
            <c:dLbl>
              <c:idx val="2"/>
              <c:layout>
                <c:manualLayout>
                  <c:x val="4.4217519685039366E-3"/>
                  <c:y val="-2.8551302377503758E-3"/>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6E2D-48C2-AEEC-D4C837E4B6F4}"/>
                </c:ext>
              </c:extLst>
            </c:dLbl>
            <c:dLbl>
              <c:idx val="3"/>
              <c:layout>
                <c:manualLayout>
                  <c:x val="1.2666092519684983E-2"/>
                  <c:y val="7.0127948441926356E-5"/>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6E2D-48C2-AEEC-D4C837E4B6F4}"/>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Sheet1!$A$2:$A$5</c:f>
              <c:strCache>
                <c:ptCount val="4"/>
                <c:pt idx="0">
                  <c:v>Money</c:v>
                </c:pt>
                <c:pt idx="1">
                  <c:v>Food</c:v>
                </c:pt>
                <c:pt idx="2">
                  <c:v>Nothing</c:v>
                </c:pt>
                <c:pt idx="3">
                  <c:v>Other stuff</c:v>
                </c:pt>
              </c:strCache>
            </c:strRef>
          </c:cat>
          <c:val>
            <c:numRef>
              <c:f>Sheet1!$B$2:$B$5</c:f>
              <c:numCache>
                <c:formatCode>0%</c:formatCode>
                <c:ptCount val="4"/>
                <c:pt idx="0">
                  <c:v>0.11</c:v>
                </c:pt>
                <c:pt idx="1">
                  <c:v>0.59899999999999998</c:v>
                </c:pt>
                <c:pt idx="2">
                  <c:v>0.02</c:v>
                </c:pt>
                <c:pt idx="3">
                  <c:v>0.27</c:v>
                </c:pt>
              </c:numCache>
            </c:numRef>
          </c:val>
          <c:extLst xmlns:c16r2="http://schemas.microsoft.com/office/drawing/2015/06/chart">
            <c:ext xmlns:c16="http://schemas.microsoft.com/office/drawing/2014/chart" uri="{C3380CC4-5D6E-409C-BE32-E72D297353CC}">
              <c16:uniqueId val="{00000000-6E2D-48C2-AEEC-D4C837E4B6F4}"/>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A7D8E7-9B37-4B6B-9F39-A685EA872697}" type="datetimeFigureOut">
              <a:rPr lang="en-US" smtClean="0"/>
              <a:t>7/13/2022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58D9A9-D7CB-4D2C-9821-2B27EF4E108E}" type="slidenum">
              <a:rPr lang="en-US" smtClean="0"/>
              <a:t>‹#›</a:t>
            </a:fld>
            <a:endParaRPr lang="en-US"/>
          </a:p>
        </p:txBody>
      </p:sp>
    </p:spTree>
    <p:extLst>
      <p:ext uri="{BB962C8B-B14F-4D97-AF65-F5344CB8AC3E}">
        <p14:creationId xmlns:p14="http://schemas.microsoft.com/office/powerpoint/2010/main" val="1205131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ea typeface="PT Sans" panose="020B0503020203020204" pitchFamily="34" charset="-18"/>
                <a:cs typeface="Arial" panose="020B0604020202020204" pitchFamily="34" charset="0"/>
              </a:rPr>
              <a:t>Food loss and waste reduction should be seen as a means toward achieving other objectives, including improving food security and nutrition, reducing greenhouse gas emissions, lowering pressure on water and land resources and can increase productivity and economic growth. The formulation of effective policies toward food loss and waste reduction requires comprehensive information as to how much and where – both geographically and along the supply chain – various foods are lost or wasted. FAO’s work on measurement and support to countries to take action to reduce food loss and waste is critical to tracking progress made by countries.</a:t>
            </a:r>
            <a:r>
              <a:rPr lang="pl-PL" sz="1200" dirty="0" smtClean="0">
                <a:latin typeface="Arial" panose="020B0604020202020204" pitchFamily="34" charset="0"/>
                <a:ea typeface="PT Sans" panose="020B0503020203020204" pitchFamily="34" charset="-18"/>
                <a:cs typeface="Arial" panose="020B0604020202020204" pitchFamily="34" charset="0"/>
              </a:rPr>
              <a:t>.</a:t>
            </a:r>
          </a:p>
          <a:p>
            <a:endParaRPr lang="en-US" dirty="0"/>
          </a:p>
        </p:txBody>
      </p:sp>
      <p:sp>
        <p:nvSpPr>
          <p:cNvPr id="4" name="Slide Number Placeholder 3"/>
          <p:cNvSpPr>
            <a:spLocks noGrp="1"/>
          </p:cNvSpPr>
          <p:nvPr>
            <p:ph type="sldNum" sz="quarter" idx="10"/>
          </p:nvPr>
        </p:nvSpPr>
        <p:spPr/>
        <p:txBody>
          <a:bodyPr/>
          <a:lstStyle/>
          <a:p>
            <a:fld id="{EE58D9A9-D7CB-4D2C-9821-2B27EF4E108E}" type="slidenum">
              <a:rPr lang="en-US" smtClean="0"/>
              <a:t>3</a:t>
            </a:fld>
            <a:endParaRPr lang="en-US"/>
          </a:p>
        </p:txBody>
      </p:sp>
    </p:spTree>
    <p:extLst>
      <p:ext uri="{BB962C8B-B14F-4D97-AF65-F5344CB8AC3E}">
        <p14:creationId xmlns:p14="http://schemas.microsoft.com/office/powerpoint/2010/main" val="2699258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58D9A9-D7CB-4D2C-9821-2B27EF4E108E}" type="slidenum">
              <a:rPr lang="en-US" smtClean="0"/>
              <a:t>23</a:t>
            </a:fld>
            <a:endParaRPr lang="en-US"/>
          </a:p>
        </p:txBody>
      </p:sp>
    </p:spTree>
    <p:extLst>
      <p:ext uri="{BB962C8B-B14F-4D97-AF65-F5344CB8AC3E}">
        <p14:creationId xmlns:p14="http://schemas.microsoft.com/office/powerpoint/2010/main" val="3338981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72A0EF5-F8A7-4696-952E-3FD972C8E30B}"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172163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A0EF5-F8A7-4696-952E-3FD972C8E30B}"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179876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A0EF5-F8A7-4696-952E-3FD972C8E30B}"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348184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p:cNvSpPr>
            <a:spLocks noGrp="1"/>
          </p:cNvSpPr>
          <p:nvPr>
            <p:ph type="dt" sz="half" idx="10"/>
          </p:nvPr>
        </p:nvSpPr>
        <p:spPr/>
        <p:txBody>
          <a:bodyPr/>
          <a:lstStyle/>
          <a:p>
            <a:fld id="{C43DAD12-DD16-4552-8F8E-6C474EF28349}" type="datetimeFigureOut">
              <a:rPr lang="pl-PL" smtClean="0"/>
              <a:t>13.07.2022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4573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l-P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p:cNvSpPr>
            <a:spLocks noGrp="1"/>
          </p:cNvSpPr>
          <p:nvPr>
            <p:ph type="dt" sz="half" idx="10"/>
          </p:nvPr>
        </p:nvSpPr>
        <p:spPr/>
        <p:txBody>
          <a:bodyPr/>
          <a:lstStyle/>
          <a:p>
            <a:fld id="{C43DAD12-DD16-4552-8F8E-6C474EF28349}" type="datetimeFigureOut">
              <a:rPr lang="pl-PL" smtClean="0"/>
              <a:t>13.07.2022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213988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3DAD12-DD16-4552-8F8E-6C474EF28349}" type="datetimeFigureOut">
              <a:rPr lang="pl-PL" smtClean="0"/>
              <a:t>13.07.2022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44422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l-PL"/>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p:cNvSpPr>
            <a:spLocks noGrp="1"/>
          </p:cNvSpPr>
          <p:nvPr>
            <p:ph type="dt" sz="half" idx="10"/>
          </p:nvPr>
        </p:nvSpPr>
        <p:spPr/>
        <p:txBody>
          <a:bodyPr/>
          <a:lstStyle/>
          <a:p>
            <a:fld id="{C43DAD12-DD16-4552-8F8E-6C474EF28349}" type="datetimeFigureOut">
              <a:rPr lang="pl-PL" smtClean="0"/>
              <a:t>13.07.2022</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16181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p:cNvSpPr>
            <a:spLocks noGrp="1"/>
          </p:cNvSpPr>
          <p:nvPr>
            <p:ph type="dt" sz="half" idx="10"/>
          </p:nvPr>
        </p:nvSpPr>
        <p:spPr/>
        <p:txBody>
          <a:bodyPr/>
          <a:lstStyle/>
          <a:p>
            <a:fld id="{C43DAD12-DD16-4552-8F8E-6C474EF28349}" type="datetimeFigureOut">
              <a:rPr lang="pl-PL" smtClean="0"/>
              <a:t>13.07.2022</a:t>
            </a:fld>
            <a:endParaRPr lang="pl-PL"/>
          </a:p>
        </p:txBody>
      </p:sp>
      <p:sp>
        <p:nvSpPr>
          <p:cNvPr id="8" name="Footer Placeholder 7"/>
          <p:cNvSpPr>
            <a:spLocks noGrp="1"/>
          </p:cNvSpPr>
          <p:nvPr>
            <p:ph type="ftr" sz="quarter" idx="11"/>
          </p:nvPr>
        </p:nvSpPr>
        <p:spPr/>
        <p:txBody>
          <a:bodyPr/>
          <a:lstStyle/>
          <a:p>
            <a:endParaRPr lang="pl-PL"/>
          </a:p>
        </p:txBody>
      </p:sp>
      <p:sp>
        <p:nvSpPr>
          <p:cNvPr id="9" name="Slide Number Placeholder 8"/>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42430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l-PL"/>
          </a:p>
        </p:txBody>
      </p:sp>
      <p:sp>
        <p:nvSpPr>
          <p:cNvPr id="3" name="Date Placeholder 2"/>
          <p:cNvSpPr>
            <a:spLocks noGrp="1"/>
          </p:cNvSpPr>
          <p:nvPr>
            <p:ph type="dt" sz="half" idx="10"/>
          </p:nvPr>
        </p:nvSpPr>
        <p:spPr/>
        <p:txBody>
          <a:bodyPr/>
          <a:lstStyle/>
          <a:p>
            <a:fld id="{C43DAD12-DD16-4552-8F8E-6C474EF28349}" type="datetimeFigureOut">
              <a:rPr lang="pl-PL" smtClean="0"/>
              <a:t>13.07.2022</a:t>
            </a:fld>
            <a:endParaRPr lang="pl-PL"/>
          </a:p>
        </p:txBody>
      </p:sp>
      <p:sp>
        <p:nvSpPr>
          <p:cNvPr id="4" name="Footer Placeholder 3"/>
          <p:cNvSpPr>
            <a:spLocks noGrp="1"/>
          </p:cNvSpPr>
          <p:nvPr>
            <p:ph type="ftr" sz="quarter" idx="11"/>
          </p:nvPr>
        </p:nvSpPr>
        <p:spPr/>
        <p:txBody>
          <a:bodyPr/>
          <a:lstStyle/>
          <a:p>
            <a:endParaRPr lang="pl-PL"/>
          </a:p>
        </p:txBody>
      </p:sp>
      <p:sp>
        <p:nvSpPr>
          <p:cNvPr id="5" name="Slide Number Placeholder 4"/>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427223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3DAD12-DD16-4552-8F8E-6C474EF28349}" type="datetimeFigureOut">
              <a:rPr lang="pl-PL" smtClean="0"/>
              <a:t>13.07.2022</a:t>
            </a:fld>
            <a:endParaRPr lang="pl-PL"/>
          </a:p>
        </p:txBody>
      </p:sp>
      <p:sp>
        <p:nvSpPr>
          <p:cNvPr id="3" name="Footer Placeholder 2"/>
          <p:cNvSpPr>
            <a:spLocks noGrp="1"/>
          </p:cNvSpPr>
          <p:nvPr>
            <p:ph type="ftr" sz="quarter" idx="11"/>
          </p:nvPr>
        </p:nvSpPr>
        <p:spPr/>
        <p:txBody>
          <a:bodyPr/>
          <a:lstStyle/>
          <a:p>
            <a:endParaRPr lang="pl-PL"/>
          </a:p>
        </p:txBody>
      </p:sp>
      <p:sp>
        <p:nvSpPr>
          <p:cNvPr id="4" name="Slide Number Placeholder 3"/>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121697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3DAD12-DD16-4552-8F8E-6C474EF28349}" type="datetimeFigureOut">
              <a:rPr lang="pl-PL" smtClean="0"/>
              <a:t>13.07.2022</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11517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A0EF5-F8A7-4696-952E-3FD972C8E30B}"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279260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3DAD12-DD16-4552-8F8E-6C474EF28349}" type="datetimeFigureOut">
              <a:rPr lang="pl-PL" smtClean="0"/>
              <a:t>13.07.2022</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84311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l-P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p:cNvSpPr>
            <a:spLocks noGrp="1"/>
          </p:cNvSpPr>
          <p:nvPr>
            <p:ph type="dt" sz="half" idx="10"/>
          </p:nvPr>
        </p:nvSpPr>
        <p:spPr/>
        <p:txBody>
          <a:bodyPr/>
          <a:lstStyle/>
          <a:p>
            <a:fld id="{C43DAD12-DD16-4552-8F8E-6C474EF28349}" type="datetimeFigureOut">
              <a:rPr lang="pl-PL" smtClean="0"/>
              <a:t>13.07.2022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172582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p:cNvSpPr>
            <a:spLocks noGrp="1"/>
          </p:cNvSpPr>
          <p:nvPr>
            <p:ph type="dt" sz="half" idx="10"/>
          </p:nvPr>
        </p:nvSpPr>
        <p:spPr/>
        <p:txBody>
          <a:bodyPr/>
          <a:lstStyle/>
          <a:p>
            <a:fld id="{C43DAD12-DD16-4552-8F8E-6C474EF28349}" type="datetimeFigureOut">
              <a:rPr lang="pl-PL" smtClean="0"/>
              <a:t>13.07.2022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34902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2A0EF5-F8A7-4696-952E-3FD972C8E30B}" type="datetimeFigureOut">
              <a:rPr lang="en-US" smtClean="0"/>
              <a:t>7/13/2022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418234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2A0EF5-F8A7-4696-952E-3FD972C8E30B}" type="datetimeFigureOut">
              <a:rPr lang="en-US" smtClean="0"/>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76052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2A0EF5-F8A7-4696-952E-3FD972C8E30B}" type="datetimeFigureOut">
              <a:rPr lang="en-US" smtClean="0"/>
              <a:t>7/13/2022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181081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2A0EF5-F8A7-4696-952E-3FD972C8E30B}" type="datetimeFigureOut">
              <a:rPr lang="en-US" smtClean="0"/>
              <a:t>7/13/2022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84185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2A0EF5-F8A7-4696-952E-3FD972C8E30B}" type="datetimeFigureOut">
              <a:rPr lang="en-US" smtClean="0"/>
              <a:t>7/13/2022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171781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2A0EF5-F8A7-4696-952E-3FD972C8E30B}" type="datetimeFigureOut">
              <a:rPr lang="en-US" smtClean="0"/>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29311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2A0EF5-F8A7-4696-952E-3FD972C8E30B}" type="datetimeFigureOut">
              <a:rPr lang="en-US" smtClean="0"/>
              <a:t>7/13/2022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292332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A0EF5-F8A7-4696-952E-3FD972C8E30B}" type="datetimeFigureOut">
              <a:rPr lang="en-US" smtClean="0"/>
              <a:t>7/13/2022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D656FE-9D23-47F4-B489-3DD1935BFC74}" type="slidenum">
              <a:rPr lang="en-US" smtClean="0"/>
              <a:t>‹#›</a:t>
            </a:fld>
            <a:endParaRPr lang="en-US"/>
          </a:p>
        </p:txBody>
      </p:sp>
    </p:spTree>
    <p:extLst>
      <p:ext uri="{BB962C8B-B14F-4D97-AF65-F5344CB8AC3E}">
        <p14:creationId xmlns:p14="http://schemas.microsoft.com/office/powerpoint/2010/main" val="2268274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3DAD12-DD16-4552-8F8E-6C474EF28349}" type="datetimeFigureOut">
              <a:rPr lang="pl-PL" smtClean="0"/>
              <a:t>13.07.2022</a:t>
            </a:fld>
            <a:endParaRPr lang="pl-P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1CC48D-EA5B-4FEA-A190-1FA00567A0C1}" type="slidenum">
              <a:rPr lang="pl-PL" smtClean="0"/>
              <a:t>‹#›</a:t>
            </a:fld>
            <a:endParaRPr lang="pl-PL"/>
          </a:p>
        </p:txBody>
      </p:sp>
    </p:spTree>
    <p:extLst>
      <p:ext uri="{BB962C8B-B14F-4D97-AF65-F5344CB8AC3E}">
        <p14:creationId xmlns:p14="http://schemas.microsoft.com/office/powerpoint/2010/main" val="1141319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jf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 Id="rId9" Type="http://schemas.openxmlformats.org/officeDocument/2006/relationships/image" Target="../media/image8.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C34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0500" y="2199918"/>
            <a:ext cx="6553034" cy="872273"/>
          </a:xfrm>
        </p:spPr>
        <p:txBody>
          <a:bodyPr>
            <a:noAutofit/>
          </a:bodyPr>
          <a:lstStyle/>
          <a:p>
            <a:pPr algn="l"/>
            <a:r>
              <a:rPr lang="en-US" sz="4000" b="1" dirty="0" smtClean="0">
                <a:solidFill>
                  <a:srgbClr val="20D0CC"/>
                </a:solidFill>
                <a:latin typeface="Open Sans" panose="020B0606030504020204" pitchFamily="34" charset="0"/>
                <a:ea typeface="Open Sans" panose="020B0606030504020204" pitchFamily="34" charset="0"/>
                <a:cs typeface="Open Sans" panose="020B0606030504020204" pitchFamily="34" charset="0"/>
              </a:rPr>
              <a:t>Go To Market Bot</a:t>
            </a:r>
            <a:endParaRPr lang="en-US" sz="4000" b="1" dirty="0">
              <a:solidFill>
                <a:srgbClr val="20D0CC"/>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7" name="Rounded Rectangle 16"/>
          <p:cNvSpPr/>
          <p:nvPr/>
        </p:nvSpPr>
        <p:spPr>
          <a:xfrm rot="19016290">
            <a:off x="5753597" y="374435"/>
            <a:ext cx="4339570"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p:cNvGrpSpPr/>
          <p:nvPr/>
        </p:nvGrpSpPr>
        <p:grpSpPr>
          <a:xfrm>
            <a:off x="3235456" y="2001292"/>
            <a:ext cx="10571518" cy="3008510"/>
            <a:chOff x="3235456" y="2001292"/>
            <a:chExt cx="10571518" cy="3008510"/>
          </a:xfrm>
          <a:blipFill>
            <a:blip r:embed="rId2"/>
            <a:stretch>
              <a:fillRect/>
            </a:stretch>
          </a:blipFill>
        </p:grpSpPr>
        <p:sp>
          <p:nvSpPr>
            <p:cNvPr id="18" name="Rounded Rectangle 17"/>
            <p:cNvSpPr/>
            <p:nvPr/>
          </p:nvSpPr>
          <p:spPr>
            <a:xfrm rot="18970178">
              <a:off x="3235456" y="2095153"/>
              <a:ext cx="8963400" cy="9015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18970178">
              <a:off x="5172475" y="2001292"/>
              <a:ext cx="8500514" cy="12993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rot="18970178">
              <a:off x="7651845" y="2775311"/>
              <a:ext cx="6155129" cy="12993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rot="18970178">
              <a:off x="10096850" y="3710468"/>
              <a:ext cx="3509434" cy="12993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90500" y="0"/>
            <a:ext cx="12001500" cy="6858003"/>
            <a:chOff x="190500" y="0"/>
            <a:chExt cx="12001500" cy="6858003"/>
          </a:xfrm>
        </p:grpSpPr>
        <p:sp>
          <p:nvSpPr>
            <p:cNvPr id="33" name="Rectangle 32"/>
            <p:cNvSpPr/>
            <p:nvPr/>
          </p:nvSpPr>
          <p:spPr>
            <a:xfrm>
              <a:off x="190500" y="0"/>
              <a:ext cx="12001500" cy="220980"/>
            </a:xfrm>
            <a:prstGeom prst="rect">
              <a:avLst/>
            </a:prstGeom>
            <a:solidFill>
              <a:srgbClr val="2C3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rot="5400000">
              <a:off x="8635997" y="3302002"/>
              <a:ext cx="6858003" cy="253999"/>
            </a:xfrm>
            <a:prstGeom prst="rect">
              <a:avLst/>
            </a:prstGeom>
            <a:solidFill>
              <a:srgbClr val="2C3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2320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1000"/>
                                        <p:tgtEl>
                                          <p:spTgt spid="17"/>
                                        </p:tgtEl>
                                      </p:cBhvr>
                                    </p:animEffect>
                                  </p:childTnLst>
                                </p:cTn>
                              </p:par>
                              <p:par>
                                <p:cTn id="11" presetID="22" presetClass="entr" presetSubtype="1"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up)">
                                      <p:cBhvr>
                                        <p:cTn id="13"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2">
            <a:extLst>
              <a:ext uri="{FF2B5EF4-FFF2-40B4-BE49-F238E27FC236}">
                <a16:creationId xmlns="" xmlns:a16="http://schemas.microsoft.com/office/drawing/2014/main" id="{99226EB0-D64E-4D94-ABEB-290407376CF7}"/>
              </a:ext>
            </a:extLst>
          </p:cNvPr>
          <p:cNvSpPr/>
          <p:nvPr/>
        </p:nvSpPr>
        <p:spPr>
          <a:xfrm>
            <a:off x="-223798" y="-66040"/>
            <a:ext cx="12415798" cy="6924040"/>
          </a:xfrm>
          <a:prstGeom prst="roundRect">
            <a:avLst>
              <a:gd name="adj" fmla="val 2165"/>
            </a:avLst>
          </a:prstGeom>
          <a:solidFill>
            <a:schemeClr val="tx2">
              <a:lumMod val="50000"/>
            </a:schemeClr>
          </a:solidFill>
          <a:ln>
            <a:noFill/>
          </a:ln>
          <a:effectLst>
            <a:outerShdw blurRad="495300" dist="38100" dir="2700000" algn="t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4" name="Rectangle: Rounded Corners 3"/>
          <p:cNvSpPr/>
          <p:nvPr/>
        </p:nvSpPr>
        <p:spPr>
          <a:xfrm>
            <a:off x="671047" y="2577533"/>
            <a:ext cx="1291286" cy="781050"/>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prstClr val="white"/>
                </a:solidFill>
                <a:latin typeface="Arial" panose="020B0604020202020204" pitchFamily="34" charset="0"/>
                <a:ea typeface="Open Sans" panose="020B0606030504020204" pitchFamily="34" charset="0"/>
                <a:cs typeface="Arial" panose="020B0604020202020204" pitchFamily="34" charset="0"/>
              </a:rPr>
              <a:t>Main Page</a:t>
            </a:r>
            <a:endParaRPr kumimoji="0" lang="pl-PL" sz="18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5" name="Diamond 4"/>
          <p:cNvSpPr/>
          <p:nvPr/>
        </p:nvSpPr>
        <p:spPr>
          <a:xfrm>
            <a:off x="3121454" y="1572260"/>
            <a:ext cx="2130889" cy="1104900"/>
          </a:xfrm>
          <a:prstGeom prst="diamon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To Do</a:t>
            </a:r>
            <a:r>
              <a:rPr kumimoji="0" lang="en-US" sz="1200" b="1" i="0" u="none" strike="noStrike" kern="1200" cap="none" spc="0" normalizeH="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 </a:t>
            </a:r>
            <a:r>
              <a:rPr kumimoji="0" lang="en-US" sz="1200" b="1" i="0" u="none" strike="noStrike" kern="1200" cap="none" spc="0" normalizeH="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List</a:t>
            </a:r>
            <a:endParaRPr kumimoji="0" lang="pl-PL" sz="1200" b="1" i="0" u="none" strike="noStrike" kern="1200" cap="none" spc="0" normalizeH="0" baseline="0" noProof="0" dirty="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21" name="TextBox 20"/>
          <p:cNvSpPr txBox="1"/>
          <p:nvPr/>
        </p:nvSpPr>
        <p:spPr>
          <a:xfrm>
            <a:off x="4116816" y="3240855"/>
            <a:ext cx="5669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6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No</a:t>
            </a:r>
          </a:p>
        </p:txBody>
      </p:sp>
      <p:cxnSp>
        <p:nvCxnSpPr>
          <p:cNvPr id="28" name="Straight Arrow Connector 27"/>
          <p:cNvCxnSpPr>
            <a:cxnSpLocks/>
            <a:endCxn id="5" idx="1"/>
          </p:cNvCxnSpPr>
          <p:nvPr/>
        </p:nvCxnSpPr>
        <p:spPr>
          <a:xfrm flipV="1">
            <a:off x="2002486" y="2124710"/>
            <a:ext cx="1118968" cy="843348"/>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9" name="Diamond 38"/>
          <p:cNvSpPr/>
          <p:nvPr/>
        </p:nvSpPr>
        <p:spPr>
          <a:xfrm>
            <a:off x="3120510" y="3108960"/>
            <a:ext cx="2130889" cy="1104900"/>
          </a:xfrm>
          <a:prstGeom prst="diamon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Market </a:t>
            </a:r>
            <a:r>
              <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Intelligence</a:t>
            </a:r>
            <a:r>
              <a:rPr kumimoji="0" lang="en-US" sz="1200" b="1" i="0" u="none" strike="noStrike" kern="1200" cap="none" spc="0" normalizeH="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 </a:t>
            </a:r>
            <a:r>
              <a:rPr kumimoji="0" lang="en-US" sz="1200" b="1" i="0" u="none" strike="noStrike" kern="1200" cap="none" spc="0" normalizeH="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Report</a:t>
            </a:r>
            <a:endParaRPr kumimoji="0" lang="pl-PL" sz="1200" b="1" i="0" u="none" strike="noStrike" kern="1200" cap="none" spc="0" normalizeH="0" baseline="0" noProof="0" dirty="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40" name="TextBox 39"/>
          <p:cNvSpPr txBox="1"/>
          <p:nvPr/>
        </p:nvSpPr>
        <p:spPr>
          <a:xfrm>
            <a:off x="4116816" y="5117733"/>
            <a:ext cx="5669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6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Yes</a:t>
            </a:r>
          </a:p>
        </p:txBody>
      </p:sp>
      <p:sp>
        <p:nvSpPr>
          <p:cNvPr id="44" name="Rectangle: Rounded Corners 43"/>
          <p:cNvSpPr/>
          <p:nvPr/>
        </p:nvSpPr>
        <p:spPr>
          <a:xfrm>
            <a:off x="3267556" y="6038301"/>
            <a:ext cx="1800122" cy="658409"/>
          </a:xfrm>
          <a:prstGeom prst="roundRect">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Log Off</a:t>
            </a:r>
            <a:endParaRPr kumimoji="0" lang="pl-PL" sz="16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47" name="Straight Arrow Connector 46"/>
          <p:cNvCxnSpPr>
            <a:cxnSpLocks/>
            <a:stCxn id="39" idx="3"/>
            <a:endCxn id="49" idx="1"/>
          </p:cNvCxnSpPr>
          <p:nvPr/>
        </p:nvCxnSpPr>
        <p:spPr>
          <a:xfrm>
            <a:off x="5251399" y="3661410"/>
            <a:ext cx="1291204" cy="238758"/>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p:cNvSpPr/>
          <p:nvPr/>
        </p:nvSpPr>
        <p:spPr>
          <a:xfrm>
            <a:off x="6542603" y="3281408"/>
            <a:ext cx="1547297" cy="1237519"/>
          </a:xfrm>
          <a:prstGeom prst="roundRect">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Relevant </a:t>
            </a: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information </a:t>
            </a: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sharing for respective markets</a:t>
            </a:r>
            <a:endParaRPr lang="en-US" sz="1600" b="1" dirty="0">
              <a:solidFill>
                <a:prstClr val="white"/>
              </a:solidFill>
              <a:latin typeface="Arial" panose="020B0604020202020204" pitchFamily="34" charset="0"/>
              <a:ea typeface="Open Sans" panose="020B0606030504020204" pitchFamily="34" charset="0"/>
              <a:cs typeface="Arial" panose="020B0604020202020204" pitchFamily="34" charset="0"/>
            </a:endParaRPr>
          </a:p>
        </p:txBody>
      </p:sp>
      <p:cxnSp>
        <p:nvCxnSpPr>
          <p:cNvPr id="56" name="Straight Arrow Connector 55"/>
          <p:cNvCxnSpPr>
            <a:cxnSpLocks/>
            <a:stCxn id="108" idx="3"/>
            <a:endCxn id="59" idx="1"/>
          </p:cNvCxnSpPr>
          <p:nvPr/>
        </p:nvCxnSpPr>
        <p:spPr>
          <a:xfrm flipV="1">
            <a:off x="8073011" y="3579409"/>
            <a:ext cx="1920358" cy="1778752"/>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p:cNvSpPr/>
          <p:nvPr/>
        </p:nvSpPr>
        <p:spPr>
          <a:xfrm>
            <a:off x="9993369" y="2960649"/>
            <a:ext cx="1512831" cy="1237519"/>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Automatically get’s updated to excel sheet </a:t>
            </a:r>
            <a:endParaRPr lang="en-US" sz="1400" b="1" dirty="0">
              <a:solidFill>
                <a:prstClr val="white"/>
              </a:solidFill>
              <a:latin typeface="Arial" panose="020B0604020202020204" pitchFamily="34" charset="0"/>
              <a:ea typeface="Open Sans" panose="020B0606030504020204" pitchFamily="34" charset="0"/>
              <a:cs typeface="Arial" panose="020B0604020202020204" pitchFamily="34" charset="0"/>
            </a:endParaRPr>
          </a:p>
        </p:txBody>
      </p:sp>
      <p:sp>
        <p:nvSpPr>
          <p:cNvPr id="63" name="Rectangle: Rounded Corners 62"/>
          <p:cNvSpPr/>
          <p:nvPr/>
        </p:nvSpPr>
        <p:spPr>
          <a:xfrm>
            <a:off x="6363337" y="1826214"/>
            <a:ext cx="1709675" cy="980303"/>
          </a:xfrm>
          <a:prstGeom prst="roundRect">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Create</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View</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Delete</a:t>
            </a:r>
          </a:p>
        </p:txBody>
      </p:sp>
      <p:cxnSp>
        <p:nvCxnSpPr>
          <p:cNvPr id="66" name="Straight Arrow Connector 65"/>
          <p:cNvCxnSpPr>
            <a:cxnSpLocks/>
          </p:cNvCxnSpPr>
          <p:nvPr/>
        </p:nvCxnSpPr>
        <p:spPr>
          <a:xfrm>
            <a:off x="5265043" y="2124710"/>
            <a:ext cx="1098294" cy="249823"/>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98" name="Group 97"/>
          <p:cNvGrpSpPr/>
          <p:nvPr/>
        </p:nvGrpSpPr>
        <p:grpSpPr>
          <a:xfrm>
            <a:off x="-1866889" y="4169042"/>
            <a:ext cx="1323511" cy="3488964"/>
            <a:chOff x="1181100" y="2581319"/>
            <a:chExt cx="1323511" cy="3434945"/>
          </a:xfrm>
        </p:grpSpPr>
        <p:cxnSp>
          <p:nvCxnSpPr>
            <p:cNvPr id="88" name="Straight Connector 87"/>
            <p:cNvCxnSpPr>
              <a:cxnSpLocks/>
            </p:cNvCxnSpPr>
            <p:nvPr/>
          </p:nvCxnSpPr>
          <p:spPr>
            <a:xfrm>
              <a:off x="1181100" y="6016264"/>
              <a:ext cx="1323511" cy="0"/>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1181100" y="2581319"/>
              <a:ext cx="1241854" cy="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cxnSpLocks/>
            </p:cNvCxnSpPr>
            <p:nvPr/>
          </p:nvCxnSpPr>
          <p:spPr>
            <a:xfrm>
              <a:off x="1181100" y="2581909"/>
              <a:ext cx="1" cy="3434355"/>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grpSp>
      <p:sp>
        <p:nvSpPr>
          <p:cNvPr id="33" name="Diamond 32"/>
          <p:cNvSpPr/>
          <p:nvPr/>
        </p:nvSpPr>
        <p:spPr>
          <a:xfrm>
            <a:off x="3114211" y="194715"/>
            <a:ext cx="2130889" cy="1104900"/>
          </a:xfrm>
          <a:prstGeom prst="diamon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Attendance</a:t>
            </a:r>
            <a:endParaRPr kumimoji="0" lang="pl-PL" sz="1200" b="1" i="0" u="none" strike="noStrike" kern="1200" cap="none" spc="0" normalizeH="0" baseline="0" noProof="0" dirty="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34" name="Diamond 33"/>
          <p:cNvSpPr/>
          <p:nvPr/>
        </p:nvSpPr>
        <p:spPr>
          <a:xfrm>
            <a:off x="3134154" y="4620260"/>
            <a:ext cx="2130889" cy="1104900"/>
          </a:xfrm>
          <a:prstGeom prst="diamon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prstClr val="black"/>
                </a:solidFill>
                <a:latin typeface="Arial" panose="020B0604020202020204" pitchFamily="34" charset="0"/>
                <a:ea typeface="Open Sans" panose="020B0606030504020204" pitchFamily="34" charset="0"/>
                <a:cs typeface="Arial" panose="020B0604020202020204" pitchFamily="34" charset="0"/>
              </a:rPr>
              <a:t>Display Report</a:t>
            </a:r>
            <a:endParaRPr kumimoji="0" lang="pl-PL" sz="1200" b="1" i="0" u="none" strike="noStrike" kern="1200" cap="none" spc="0" normalizeH="0" baseline="0" noProof="0" dirty="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37" name="Straight Arrow Connector 36"/>
          <p:cNvCxnSpPr>
            <a:cxnSpLocks/>
            <a:stCxn id="4" idx="3"/>
            <a:endCxn id="34" idx="1"/>
          </p:cNvCxnSpPr>
          <p:nvPr/>
        </p:nvCxnSpPr>
        <p:spPr>
          <a:xfrm>
            <a:off x="1962333" y="2968058"/>
            <a:ext cx="1171821" cy="2204652"/>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p:cNvCxnSpPr>
          <p:nvPr/>
        </p:nvCxnSpPr>
        <p:spPr>
          <a:xfrm>
            <a:off x="2002486" y="2968058"/>
            <a:ext cx="1111725" cy="702276"/>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cxnSpLocks/>
            <a:stCxn id="4" idx="3"/>
            <a:endCxn id="33" idx="1"/>
          </p:cNvCxnSpPr>
          <p:nvPr/>
        </p:nvCxnSpPr>
        <p:spPr>
          <a:xfrm flipV="1">
            <a:off x="1962333" y="747165"/>
            <a:ext cx="1151878" cy="2220893"/>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p:cNvCxnSpPr>
          <p:nvPr/>
        </p:nvCxnSpPr>
        <p:spPr>
          <a:xfrm>
            <a:off x="1316690" y="6367504"/>
            <a:ext cx="1950866" cy="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a:endCxn id="4" idx="2"/>
          </p:cNvCxnSpPr>
          <p:nvPr/>
        </p:nvCxnSpPr>
        <p:spPr>
          <a:xfrm flipV="1">
            <a:off x="1316690" y="3358583"/>
            <a:ext cx="0" cy="3008922"/>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33" idx="3"/>
          </p:cNvCxnSpPr>
          <p:nvPr/>
        </p:nvCxnSpPr>
        <p:spPr>
          <a:xfrm>
            <a:off x="5245100" y="747165"/>
            <a:ext cx="1118239" cy="24833"/>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0" name="Rectangle: Rounded Corners 3"/>
          <p:cNvSpPr/>
          <p:nvPr/>
        </p:nvSpPr>
        <p:spPr>
          <a:xfrm rot="16200000">
            <a:off x="-478916" y="2634166"/>
            <a:ext cx="1291286" cy="781050"/>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prstClr val="white"/>
                </a:solidFill>
                <a:latin typeface="Arial" panose="020B0604020202020204" pitchFamily="34" charset="0"/>
                <a:ea typeface="Open Sans" panose="020B0606030504020204" pitchFamily="34" charset="0"/>
                <a:cs typeface="Arial" panose="020B0604020202020204" pitchFamily="34" charset="0"/>
              </a:rPr>
              <a:t>Initialize</a:t>
            </a:r>
            <a:endParaRPr kumimoji="0" lang="pl-PL" sz="18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83" name="Straight Connector 82"/>
          <p:cNvCxnSpPr>
            <a:cxnSpLocks/>
            <a:stCxn id="80" idx="3"/>
          </p:cNvCxnSpPr>
          <p:nvPr/>
        </p:nvCxnSpPr>
        <p:spPr>
          <a:xfrm flipV="1">
            <a:off x="166727" y="1353185"/>
            <a:ext cx="0" cy="1025863"/>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sp>
        <p:nvSpPr>
          <p:cNvPr id="86" name="Rectangle: Rounded Corners 43"/>
          <p:cNvSpPr/>
          <p:nvPr/>
        </p:nvSpPr>
        <p:spPr>
          <a:xfrm>
            <a:off x="-109498" y="633311"/>
            <a:ext cx="1800122" cy="658409"/>
          </a:xfrm>
          <a:prstGeom prst="roundRect">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OTP Sent + Verified</a:t>
            </a:r>
            <a:endParaRPr kumimoji="0" lang="pl-PL" sz="16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87" name="Straight Arrow Connector 86"/>
          <p:cNvCxnSpPr>
            <a:cxnSpLocks/>
          </p:cNvCxnSpPr>
          <p:nvPr/>
        </p:nvCxnSpPr>
        <p:spPr>
          <a:xfrm>
            <a:off x="1316690" y="1291720"/>
            <a:ext cx="0" cy="1252089"/>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80" idx="3"/>
          </p:cNvCxnSpPr>
          <p:nvPr/>
        </p:nvCxnSpPr>
        <p:spPr>
          <a:xfrm flipV="1">
            <a:off x="166727" y="1353185"/>
            <a:ext cx="0" cy="1025863"/>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58"/>
          <p:cNvSpPr/>
          <p:nvPr/>
        </p:nvSpPr>
        <p:spPr>
          <a:xfrm>
            <a:off x="6401439" y="141412"/>
            <a:ext cx="1378705" cy="1237519"/>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b="1" dirty="0">
                <a:solidFill>
                  <a:prstClr val="white"/>
                </a:solidFill>
                <a:latin typeface="Arial" panose="020B0604020202020204" pitchFamily="34" charset="0"/>
                <a:ea typeface="Open Sans" panose="020B0606030504020204" pitchFamily="34" charset="0"/>
                <a:cs typeface="Arial" panose="020B0604020202020204" pitchFamily="34" charset="0"/>
              </a:rPr>
              <a:t>Send Email to admin</a:t>
            </a:r>
          </a:p>
          <a:p>
            <a:pPr lvl="0" algn="ctr">
              <a:defRPr/>
            </a:pPr>
            <a:r>
              <a:rPr lang="en-US" sz="1400" b="1" dirty="0">
                <a:solidFill>
                  <a:prstClr val="white"/>
                </a:solidFill>
                <a:latin typeface="Arial" panose="020B0604020202020204" pitchFamily="34" charset="0"/>
                <a:ea typeface="Open Sans" panose="020B0606030504020204" pitchFamily="34" charset="0"/>
                <a:cs typeface="Arial" panose="020B0604020202020204" pitchFamily="34" charset="0"/>
              </a:rPr>
              <a:t>Instantly with location</a:t>
            </a:r>
          </a:p>
        </p:txBody>
      </p:sp>
      <p:sp>
        <p:nvSpPr>
          <p:cNvPr id="108" name="Rectangle: Rounded Corners 62"/>
          <p:cNvSpPr/>
          <p:nvPr/>
        </p:nvSpPr>
        <p:spPr>
          <a:xfrm>
            <a:off x="6363336" y="4868009"/>
            <a:ext cx="1709675" cy="980303"/>
          </a:xfrm>
          <a:prstGeom prst="roundRect">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gn="ctr">
              <a:buFont typeface="Arial" panose="020B0604020202020204" pitchFamily="34" charset="0"/>
              <a:buChar char="•"/>
              <a:defRPr/>
            </a:pP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 Add    .</a:t>
            </a:r>
            <a:endParaRPr lang="en-US" sz="1600" b="1" dirty="0">
              <a:solidFill>
                <a:prstClr val="white"/>
              </a:solidFill>
              <a:latin typeface="Arial" panose="020B0604020202020204" pitchFamily="34" charset="0"/>
              <a:ea typeface="Open Sans" panose="020B0606030504020204" pitchFamily="34" charset="0"/>
              <a:cs typeface="Arial" panose="020B0604020202020204" pitchFamily="34" charset="0"/>
            </a:endParaRPr>
          </a:p>
          <a:p>
            <a:pPr marL="285750" lvl="0" indent="-285750" algn="ctr">
              <a:buFont typeface="Arial" panose="020B0604020202020204" pitchFamily="34" charset="0"/>
              <a:buChar char="•"/>
              <a:defRPr/>
            </a:pP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View  .</a:t>
            </a:r>
            <a:endParaRPr lang="en-US" sz="1600" b="1" dirty="0">
              <a:solidFill>
                <a:prstClr val="white"/>
              </a:solidFill>
              <a:latin typeface="Arial" panose="020B0604020202020204" pitchFamily="34" charset="0"/>
              <a:ea typeface="Open Sans" panose="020B0606030504020204" pitchFamily="34" charset="0"/>
              <a:cs typeface="Arial" panose="020B0604020202020204" pitchFamily="34" charset="0"/>
            </a:endParaRPr>
          </a:p>
          <a:p>
            <a:pPr marL="285750" lvl="0" indent="-285750" algn="ctr">
              <a:buFont typeface="Arial" panose="020B0604020202020204" pitchFamily="34" charset="0"/>
              <a:buChar char="•"/>
              <a:defRPr/>
            </a:pP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Delete</a:t>
            </a:r>
          </a:p>
          <a:p>
            <a:pPr marL="285750" lvl="0" indent="-285750" algn="ctr">
              <a:buFont typeface="Arial" panose="020B0604020202020204" pitchFamily="34" charset="0"/>
              <a:buChar char="•"/>
              <a:defRPr/>
            </a:pP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Update</a:t>
            </a:r>
            <a:endParaRPr lang="en-US" sz="1600" b="1" dirty="0">
              <a:solidFill>
                <a:prstClr val="white"/>
              </a:solidFill>
              <a:latin typeface="Arial" panose="020B0604020202020204" pitchFamily="34" charset="0"/>
              <a:ea typeface="Open Sans" panose="020B0606030504020204" pitchFamily="34" charset="0"/>
              <a:cs typeface="Arial" panose="020B0604020202020204" pitchFamily="34" charset="0"/>
            </a:endParaRPr>
          </a:p>
        </p:txBody>
      </p:sp>
      <p:cxnSp>
        <p:nvCxnSpPr>
          <p:cNvPr id="109" name="Straight Arrow Connector 108"/>
          <p:cNvCxnSpPr>
            <a:cxnSpLocks/>
          </p:cNvCxnSpPr>
          <p:nvPr/>
        </p:nvCxnSpPr>
        <p:spPr>
          <a:xfrm>
            <a:off x="5112178" y="5166505"/>
            <a:ext cx="1251158" cy="249823"/>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49" idx="3"/>
          </p:cNvCxnSpPr>
          <p:nvPr/>
        </p:nvCxnSpPr>
        <p:spPr>
          <a:xfrm flipV="1">
            <a:off x="8089900" y="3579410"/>
            <a:ext cx="1903469" cy="320758"/>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cxnSpLocks/>
            <a:stCxn id="63" idx="3"/>
          </p:cNvCxnSpPr>
          <p:nvPr/>
        </p:nvCxnSpPr>
        <p:spPr>
          <a:xfrm>
            <a:off x="8073012" y="2316366"/>
            <a:ext cx="1920357" cy="1263043"/>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endCxn id="5" idx="0"/>
          </p:cNvCxnSpPr>
          <p:nvPr/>
        </p:nvCxnSpPr>
        <p:spPr>
          <a:xfrm>
            <a:off x="4129517" y="1292860"/>
            <a:ext cx="57382" cy="27940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19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1100" y="974725"/>
            <a:ext cx="7289800" cy="490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3875"/>
            <a:ext cx="12192000" cy="581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2451100" y="4965700"/>
            <a:ext cx="226060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020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792" y="1249238"/>
            <a:ext cx="9743607"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495300" y="2540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To Do Task Sheet</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5" name="Rounded Rectangle 4"/>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38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100" y="1190226"/>
            <a:ext cx="9499600" cy="4972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495300" y="2540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Market Report Excel Sheet</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5" name="Rounded Rectangle 4"/>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7277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9400" y="1283290"/>
            <a:ext cx="9169400" cy="4790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le 6"/>
          <p:cNvSpPr/>
          <p:nvPr/>
        </p:nvSpPr>
        <p:spPr>
          <a:xfrm>
            <a:off x="495300" y="2540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Display Product List Sheet</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8" name="Rounded Rectangle 7"/>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648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blob:https://webk.telegram.org/64ed749c-2082-41e4-879f-54c072d17107"/>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8458200" y="1646767"/>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89033" y="826274"/>
            <a:ext cx="16933" cy="4719393"/>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475" y="63500"/>
            <a:ext cx="2986659" cy="680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700" y="1924245"/>
            <a:ext cx="4140200" cy="2808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Connector 14"/>
          <p:cNvCxnSpPr/>
          <p:nvPr/>
        </p:nvCxnSpPr>
        <p:spPr>
          <a:xfrm>
            <a:off x="8492067" y="5156200"/>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575199" y="577957"/>
            <a:ext cx="2862258" cy="830997"/>
          </a:xfrm>
          <a:prstGeom prst="rect">
            <a:avLst/>
          </a:prstGeom>
          <a:noFill/>
        </p:spPr>
        <p:txBody>
          <a:bodyPr wrap="none" rtlCol="0">
            <a:spAutoFit/>
          </a:bodyPr>
          <a:lstStyle/>
          <a:p>
            <a:r>
              <a:rPr lang="en-US" sz="4800" b="1" dirty="0" smtClean="0">
                <a:solidFill>
                  <a:schemeClr val="tx1">
                    <a:lumMod val="50000"/>
                    <a:lumOff val="50000"/>
                  </a:schemeClr>
                </a:solidFill>
              </a:rPr>
              <a:t>Main Page</a:t>
            </a:r>
            <a:endParaRPr lang="pl-PL" sz="4800" b="1" dirty="0">
              <a:solidFill>
                <a:schemeClr val="tx1">
                  <a:lumMod val="50000"/>
                  <a:lumOff val="50000"/>
                </a:schemeClr>
              </a:solidFill>
            </a:endParaRPr>
          </a:p>
        </p:txBody>
      </p:sp>
    </p:spTree>
    <p:extLst>
      <p:ext uri="{BB962C8B-B14F-4D97-AF65-F5344CB8AC3E}">
        <p14:creationId xmlns:p14="http://schemas.microsoft.com/office/powerpoint/2010/main" val="128717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26799" y="551934"/>
            <a:ext cx="2046201" cy="369332"/>
          </a:xfrm>
          <a:prstGeom prst="rect">
            <a:avLst/>
          </a:prstGeom>
        </p:spPr>
        <p:txBody>
          <a:bodyPr wrap="none">
            <a:spAutoFit/>
          </a:bodyPr>
          <a:lstStyle/>
          <a:p>
            <a:pPr algn="ctr"/>
            <a:r>
              <a:rPr lang="en-US" dirty="0"/>
              <a:t>Email sent to admin</a:t>
            </a:r>
          </a:p>
        </p:txBody>
      </p:sp>
      <p:sp>
        <p:nvSpPr>
          <p:cNvPr id="6" name="Rounded Rectangle 5"/>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OTP AUTHENTICATION EMAIL SENT TO USER</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7" name="Rounded Rectangle 6"/>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3850" y="1587500"/>
            <a:ext cx="9004300" cy="368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Oval 8"/>
          <p:cNvSpPr/>
          <p:nvPr/>
        </p:nvSpPr>
        <p:spPr>
          <a:xfrm>
            <a:off x="1524000" y="3949700"/>
            <a:ext cx="3060700" cy="4589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8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blob:https://webk.telegram.org/64ed749c-2082-41e4-879f-54c072d17107"/>
          <p:cNvSpPr>
            <a:spLocks noChangeAspect="1" noChangeArrowheads="1"/>
          </p:cNvSpPr>
          <p:nvPr/>
        </p:nvSpPr>
        <p:spPr bwMode="auto">
          <a:xfrm>
            <a:off x="587375" y="-42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739775" y="10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1955800" y="1996684"/>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820833" y="927874"/>
            <a:ext cx="16933" cy="4719393"/>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274162"/>
            <a:ext cx="4140200" cy="2808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Connector 14"/>
          <p:cNvCxnSpPr/>
          <p:nvPr/>
        </p:nvCxnSpPr>
        <p:spPr>
          <a:xfrm>
            <a:off x="1989667" y="5506117"/>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72799" y="927874"/>
            <a:ext cx="2862258" cy="830997"/>
          </a:xfrm>
          <a:prstGeom prst="rect">
            <a:avLst/>
          </a:prstGeom>
          <a:noFill/>
        </p:spPr>
        <p:txBody>
          <a:bodyPr wrap="none" rtlCol="0">
            <a:spAutoFit/>
          </a:bodyPr>
          <a:lstStyle/>
          <a:p>
            <a:r>
              <a:rPr lang="en-US" sz="4800" b="1" dirty="0" smtClean="0">
                <a:solidFill>
                  <a:schemeClr val="tx1">
                    <a:lumMod val="50000"/>
                    <a:lumOff val="50000"/>
                  </a:schemeClr>
                </a:solidFill>
              </a:rPr>
              <a:t>Main Page</a:t>
            </a:r>
            <a:endParaRPr lang="pl-PL" sz="4800" b="1" dirty="0">
              <a:solidFill>
                <a:schemeClr val="tx1">
                  <a:lumMod val="50000"/>
                  <a:lumOff val="50000"/>
                </a:schemeClr>
              </a:solidFill>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76238" y="234950"/>
            <a:ext cx="2836212" cy="646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val 1"/>
          <p:cNvSpPr/>
          <p:nvPr/>
        </p:nvSpPr>
        <p:spPr>
          <a:xfrm>
            <a:off x="495300" y="2287724"/>
            <a:ext cx="41402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5334803" y="3437037"/>
            <a:ext cx="2463664" cy="1130735"/>
          </a:xfrm>
          <a:prstGeom prst="rightArrow">
            <a:avLst/>
          </a:prstGeom>
          <a:solidFill>
            <a:schemeClr val="accent1">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Email sent to admin</a:t>
            </a:r>
            <a:endParaRPr lang="en-US" dirty="0"/>
          </a:p>
        </p:txBody>
      </p:sp>
    </p:spTree>
    <p:extLst>
      <p:ext uri="{BB962C8B-B14F-4D97-AF65-F5344CB8AC3E}">
        <p14:creationId xmlns:p14="http://schemas.microsoft.com/office/powerpoint/2010/main" val="76599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244600"/>
            <a:ext cx="11940178" cy="515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526799" y="551934"/>
            <a:ext cx="2046201" cy="369332"/>
          </a:xfrm>
          <a:prstGeom prst="rect">
            <a:avLst/>
          </a:prstGeom>
        </p:spPr>
        <p:txBody>
          <a:bodyPr wrap="none">
            <a:spAutoFit/>
          </a:bodyPr>
          <a:lstStyle/>
          <a:p>
            <a:pPr algn="ctr"/>
            <a:r>
              <a:rPr lang="en-US" dirty="0"/>
              <a:t>Email sent to admin</a:t>
            </a:r>
          </a:p>
        </p:txBody>
      </p:sp>
      <p:sp>
        <p:nvSpPr>
          <p:cNvPr id="6" name="Rounded Rectangle 5"/>
          <p:cNvSpPr/>
          <p:nvPr/>
        </p:nvSpPr>
        <p:spPr>
          <a:xfrm>
            <a:off x="495300" y="203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EMAIL SENT TO MANAGER/ADMIN IMMEDIATELY</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7" name="Rounded Rectangle 6"/>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914400" y="3848100"/>
            <a:ext cx="12700" cy="12319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27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blob:https://webk.telegram.org/64ed749c-2082-41e4-879f-54c072d17107"/>
          <p:cNvSpPr>
            <a:spLocks noChangeAspect="1" noChangeArrowheads="1"/>
          </p:cNvSpPr>
          <p:nvPr/>
        </p:nvSpPr>
        <p:spPr bwMode="auto">
          <a:xfrm>
            <a:off x="587375" y="-42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739775" y="10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1955800" y="1996684"/>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236633" y="1054874"/>
            <a:ext cx="16933" cy="4719393"/>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274162"/>
            <a:ext cx="4140200" cy="2808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Connector 14"/>
          <p:cNvCxnSpPr/>
          <p:nvPr/>
        </p:nvCxnSpPr>
        <p:spPr>
          <a:xfrm>
            <a:off x="1989667" y="5506117"/>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72799" y="927874"/>
            <a:ext cx="2862258" cy="830997"/>
          </a:xfrm>
          <a:prstGeom prst="rect">
            <a:avLst/>
          </a:prstGeom>
          <a:noFill/>
        </p:spPr>
        <p:txBody>
          <a:bodyPr wrap="none" rtlCol="0">
            <a:spAutoFit/>
          </a:bodyPr>
          <a:lstStyle/>
          <a:p>
            <a:r>
              <a:rPr lang="en-US" sz="4800" b="1" dirty="0" smtClean="0">
                <a:solidFill>
                  <a:schemeClr val="tx1">
                    <a:lumMod val="50000"/>
                    <a:lumOff val="50000"/>
                  </a:schemeClr>
                </a:solidFill>
              </a:rPr>
              <a:t>Main Page</a:t>
            </a:r>
            <a:endParaRPr lang="pl-PL" sz="4800" b="1" dirty="0">
              <a:solidFill>
                <a:schemeClr val="tx1">
                  <a:lumMod val="50000"/>
                  <a:lumOff val="50000"/>
                </a:schemeClr>
              </a:solidFill>
            </a:endParaRPr>
          </a:p>
        </p:txBody>
      </p:sp>
      <p:sp>
        <p:nvSpPr>
          <p:cNvPr id="2" name="Oval 1"/>
          <p:cNvSpPr/>
          <p:nvPr/>
        </p:nvSpPr>
        <p:spPr>
          <a:xfrm>
            <a:off x="508000" y="2846524"/>
            <a:ext cx="41402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242" y="46037"/>
            <a:ext cx="2944808" cy="6711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9297" y="118004"/>
            <a:ext cx="2924377" cy="6665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Connector 13"/>
          <p:cNvCxnSpPr/>
          <p:nvPr/>
        </p:nvCxnSpPr>
        <p:spPr>
          <a:xfrm>
            <a:off x="8906933" y="1131074"/>
            <a:ext cx="16933" cy="471939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75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D3847"/>
        </a:solidFill>
        <a:effectLst/>
      </p:bgPr>
    </p:bg>
    <p:spTree>
      <p:nvGrpSpPr>
        <p:cNvPr id="1" name=""/>
        <p:cNvGrpSpPr/>
        <p:nvPr/>
      </p:nvGrpSpPr>
      <p:grpSpPr>
        <a:xfrm>
          <a:off x="0" y="0"/>
          <a:ext cx="0" cy="0"/>
          <a:chOff x="0" y="0"/>
          <a:chExt cx="0" cy="0"/>
        </a:xfrm>
      </p:grpSpPr>
      <p:grpSp>
        <p:nvGrpSpPr>
          <p:cNvPr id="21" name="Group 20"/>
          <p:cNvGrpSpPr/>
          <p:nvPr/>
        </p:nvGrpSpPr>
        <p:grpSpPr>
          <a:xfrm>
            <a:off x="414885" y="847575"/>
            <a:ext cx="5171966" cy="5062254"/>
            <a:chOff x="4042969" y="521197"/>
            <a:chExt cx="6448631" cy="6949357"/>
          </a:xfrm>
        </p:grpSpPr>
        <p:grpSp>
          <p:nvGrpSpPr>
            <p:cNvPr id="22" name="Group 21"/>
            <p:cNvGrpSpPr/>
            <p:nvPr/>
          </p:nvGrpSpPr>
          <p:grpSpPr>
            <a:xfrm>
              <a:off x="4042969" y="521197"/>
              <a:ext cx="422365" cy="438269"/>
              <a:chOff x="4648938" y="1631948"/>
              <a:chExt cx="632459" cy="656273"/>
            </a:xfrm>
            <a:solidFill>
              <a:srgbClr val="91B9A3"/>
            </a:solidFill>
          </p:grpSpPr>
          <p:sp>
            <p:nvSpPr>
              <p:cNvPr id="27" name="Rectangle 26"/>
              <p:cNvSpPr/>
              <p:nvPr/>
            </p:nvSpPr>
            <p:spPr>
              <a:xfrm>
                <a:off x="4648938" y="1655761"/>
                <a:ext cx="223837" cy="6324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sp>
            <p:nvSpPr>
              <p:cNvPr id="28" name="Rectangle 27"/>
              <p:cNvSpPr/>
              <p:nvPr/>
            </p:nvSpPr>
            <p:spPr>
              <a:xfrm rot="5400000">
                <a:off x="4853249" y="1427637"/>
                <a:ext cx="223837" cy="63245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23" name="Group 22"/>
            <p:cNvGrpSpPr/>
            <p:nvPr/>
          </p:nvGrpSpPr>
          <p:grpSpPr>
            <a:xfrm rot="10800000">
              <a:off x="9843435" y="7039596"/>
              <a:ext cx="432706" cy="430958"/>
              <a:chOff x="1457038" y="-7810672"/>
              <a:chExt cx="647942" cy="645326"/>
            </a:xfrm>
            <a:solidFill>
              <a:srgbClr val="91B9A3"/>
            </a:solidFill>
          </p:grpSpPr>
          <p:sp>
            <p:nvSpPr>
              <p:cNvPr id="25" name="Rectangle 24"/>
              <p:cNvSpPr/>
              <p:nvPr/>
            </p:nvSpPr>
            <p:spPr>
              <a:xfrm>
                <a:off x="1457038" y="-7797804"/>
                <a:ext cx="223838" cy="63245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sp>
            <p:nvSpPr>
              <p:cNvPr id="26" name="Rectangle 25"/>
              <p:cNvSpPr/>
              <p:nvPr/>
            </p:nvSpPr>
            <p:spPr>
              <a:xfrm rot="5400000">
                <a:off x="1676834" y="-8014980"/>
                <a:ext cx="223838" cy="6324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b="1">
                  <a:latin typeface="Open Sans" panose="020B0606030504020204" pitchFamily="34" charset="0"/>
                  <a:ea typeface="Open Sans" panose="020B0606030504020204" pitchFamily="34" charset="0"/>
                  <a:cs typeface="Open Sans" panose="020B0606030504020204" pitchFamily="34" charset="0"/>
                </a:endParaRPr>
              </a:p>
            </p:txBody>
          </p:sp>
        </p:grpSp>
        <p:sp>
          <p:nvSpPr>
            <p:cNvPr id="24" name="TextBox 23"/>
            <p:cNvSpPr txBox="1"/>
            <p:nvPr/>
          </p:nvSpPr>
          <p:spPr>
            <a:xfrm>
              <a:off x="4192449" y="612159"/>
              <a:ext cx="5899961" cy="6210886"/>
            </a:xfrm>
            <a:prstGeom prst="rect">
              <a:avLst/>
            </a:prstGeom>
            <a:noFill/>
          </p:spPr>
          <p:txBody>
            <a:bodyPr wrap="square" rtlCol="0">
              <a:spAutoFit/>
            </a:bodyPr>
            <a:lstStyle/>
            <a:p>
              <a:r>
                <a:rPr lang="en-US" sz="4400" b="1" dirty="0" smtClean="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What’s </a:t>
              </a:r>
              <a:r>
                <a:rPr lang="en-US" sz="4400" b="1" dirty="0" err="1" smtClean="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Chatbot</a:t>
              </a:r>
              <a:r>
                <a:rPr lang="en-US" sz="4400" b="1" dirty="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a:t>
              </a:r>
            </a:p>
            <a:p>
              <a:endParaRPr lang="en-US" sz="4800" b="1" spc="-15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marL="342900" indent="-342900" algn="just">
                <a:buFont typeface="Courier New" panose="02070309020205020404" pitchFamily="49" charset="0"/>
                <a:buChar char="o"/>
              </a:pP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A </a:t>
              </a:r>
              <a:r>
                <a:rPr lang="en-US" sz="2000" dirty="0" err="1">
                  <a:solidFill>
                    <a:srgbClr val="DDDDDD"/>
                  </a:solidFill>
                  <a:latin typeface="Open Sans" panose="020B0606030504020204" pitchFamily="34" charset="0"/>
                  <a:ea typeface="Open Sans" panose="020B0606030504020204" pitchFamily="34" charset="0"/>
                  <a:cs typeface="Open Sans" panose="020B0606030504020204" pitchFamily="34" charset="0"/>
                </a:rPr>
                <a:t>chatbot</a:t>
              </a:r>
              <a:r>
                <a:rPr lang="en-US" sz="2000" dirty="0">
                  <a:solidFill>
                    <a:srgbClr val="DDDDDD"/>
                  </a:solidFill>
                  <a:latin typeface="Open Sans" panose="020B0606030504020204" pitchFamily="34" charset="0"/>
                  <a:ea typeface="Open Sans" panose="020B0606030504020204" pitchFamily="34" charset="0"/>
                  <a:cs typeface="Open Sans" panose="020B0606030504020204" pitchFamily="34" charset="0"/>
                </a:rPr>
                <a:t> is a conversational agent that interacts with users using natural language. </a:t>
              </a:r>
            </a:p>
            <a:p>
              <a:pPr algn="just"/>
              <a:endParaRPr lang="en-US" sz="200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a:p>
              <a:pPr marL="342900" indent="-342900" algn="just">
                <a:buFont typeface="Courier New" panose="02070309020205020404" pitchFamily="49" charset="0"/>
                <a:buChar char="o"/>
              </a:pPr>
              <a:r>
                <a:rPr lang="en-US" sz="2000" spc="-5" dirty="0" smtClean="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Numerous </a:t>
              </a:r>
              <a:r>
                <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applications of </a:t>
              </a:r>
              <a:r>
                <a:rPr lang="en-US" sz="2000" spc="-5" dirty="0" err="1">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chatbots</a:t>
              </a:r>
              <a:r>
                <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 such as Customer Service, call centers </a:t>
              </a:r>
              <a:r>
                <a:rPr lang="en-US" sz="2000" spc="-5" dirty="0" err="1" smtClean="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rPr>
                <a:t>etc</a:t>
              </a:r>
              <a:endPar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200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200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a:p>
              <a:pPr algn="just"/>
              <a:endParaRPr lang="en-US" sz="160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p:txBody>
        </p:sp>
        <p:sp>
          <p:nvSpPr>
            <p:cNvPr id="33" name="TextBox 32"/>
            <p:cNvSpPr txBox="1"/>
            <p:nvPr/>
          </p:nvSpPr>
          <p:spPr>
            <a:xfrm>
              <a:off x="4591640" y="5883985"/>
              <a:ext cx="5899960" cy="961209"/>
            </a:xfrm>
            <a:prstGeom prst="rect">
              <a:avLst/>
            </a:prstGeom>
            <a:noFill/>
          </p:spPr>
          <p:txBody>
            <a:bodyPr wrap="square" rtlCol="0">
              <a:spAutoFit/>
            </a:bodyPr>
            <a:lstStyle/>
            <a:p>
              <a:r>
                <a:rPr lang="en-US" sz="2000" b="1" dirty="0" smtClean="0">
                  <a:ln w="0"/>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path path="circle">
                      <a:fillToRect t="100000" r="100000"/>
                    </a:path>
                    <a:tileRect l="-100000" b="-100000"/>
                  </a:gradFill>
                  <a:latin typeface="Open Sans" panose="020B0606030504020204" pitchFamily="34" charset="0"/>
                  <a:ea typeface="Open Sans" panose="020B0606030504020204" pitchFamily="34" charset="0"/>
                  <a:cs typeface="Open Sans" panose="020B0606030504020204" pitchFamily="34" charset="0"/>
                </a:rPr>
                <a:t>You must have used them once </a:t>
              </a:r>
              <a:endParaRPr lang="en-US" sz="1050" spc="-5" dirty="0">
                <a:solidFill>
                  <a:schemeClr val="bg1">
                    <a:lumMod val="85000"/>
                  </a:schemeClr>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105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a:p>
              <a:pPr algn="just"/>
              <a:endParaRPr lang="en-US" sz="900" dirty="0">
                <a:solidFill>
                  <a:srgbClr val="DDDDDD"/>
                </a:solidFill>
                <a:effectLst/>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9" name="Group 38"/>
          <p:cNvGrpSpPr/>
          <p:nvPr/>
        </p:nvGrpSpPr>
        <p:grpSpPr>
          <a:xfrm>
            <a:off x="5236381" y="-21771"/>
            <a:ext cx="6673091" cy="6879688"/>
            <a:chOff x="5442860" y="-21771"/>
            <a:chExt cx="6598101" cy="6802377"/>
          </a:xfrm>
        </p:grpSpPr>
        <p:sp>
          <p:nvSpPr>
            <p:cNvPr id="12" name="Flowchart: Merge 11"/>
            <p:cNvSpPr/>
            <p:nvPr/>
          </p:nvSpPr>
          <p:spPr>
            <a:xfrm rot="10800000">
              <a:off x="5442860" y="2280837"/>
              <a:ext cx="4325255" cy="2201664"/>
            </a:xfrm>
            <a:prstGeom prst="flowChartMerge">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Flowchart: Merge 14"/>
            <p:cNvSpPr/>
            <p:nvPr/>
          </p:nvSpPr>
          <p:spPr>
            <a:xfrm rot="10800000">
              <a:off x="7701192" y="4578942"/>
              <a:ext cx="4325255" cy="2201664"/>
            </a:xfrm>
            <a:prstGeom prst="flowChartMerge">
              <a:avLst/>
            </a:prstGeom>
            <a:solidFill>
              <a:srgbClr val="AFABAB"/>
            </a:solid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Flowchart: Merge 16"/>
            <p:cNvSpPr/>
            <p:nvPr/>
          </p:nvSpPr>
          <p:spPr>
            <a:xfrm rot="10800000">
              <a:off x="7715706" y="-21771"/>
              <a:ext cx="4325255" cy="2201664"/>
            </a:xfrm>
            <a:prstGeom prst="flowChartMerge">
              <a:avLst/>
            </a:pr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 name="Flowchart: Merge 28"/>
            <p:cNvSpPr/>
            <p:nvPr/>
          </p:nvSpPr>
          <p:spPr>
            <a:xfrm rot="16200000">
              <a:off x="6964596" y="2040339"/>
              <a:ext cx="767023" cy="390434"/>
            </a:xfrm>
            <a:prstGeom prst="flowChartMerge">
              <a:avLst/>
            </a:prstGeom>
            <a:solidFill>
              <a:srgbClr val="91B9A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 name="Flowchart: Merge 29"/>
            <p:cNvSpPr/>
            <p:nvPr/>
          </p:nvSpPr>
          <p:spPr>
            <a:xfrm>
              <a:off x="7247744" y="4582388"/>
              <a:ext cx="923436" cy="470052"/>
            </a:xfrm>
            <a:prstGeom prst="flowChartMerg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2" name="Flowchart: Merge 1">
            <a:extLst>
              <a:ext uri="{FF2B5EF4-FFF2-40B4-BE49-F238E27FC236}">
                <a16:creationId xmlns:a16="http://schemas.microsoft.com/office/drawing/2014/main" xmlns="" id="{EBD5673F-48B9-4522-B7B6-0A5EC1AA175C}"/>
              </a:ext>
            </a:extLst>
          </p:cNvPr>
          <p:cNvSpPr/>
          <p:nvPr/>
        </p:nvSpPr>
        <p:spPr>
          <a:xfrm>
            <a:off x="5262730" y="4595647"/>
            <a:ext cx="4348064" cy="2226687"/>
          </a:xfrm>
          <a:prstGeom prst="flowChartMerg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Flowchart: Merge 30">
            <a:extLst>
              <a:ext uri="{FF2B5EF4-FFF2-40B4-BE49-F238E27FC236}">
                <a16:creationId xmlns:a16="http://schemas.microsoft.com/office/drawing/2014/main" xmlns="" id="{A4FB91BA-BBE7-4E99-A7CA-035F7C84A7D8}"/>
              </a:ext>
            </a:extLst>
          </p:cNvPr>
          <p:cNvSpPr/>
          <p:nvPr/>
        </p:nvSpPr>
        <p:spPr>
          <a:xfrm>
            <a:off x="5249555" y="-16392"/>
            <a:ext cx="4348064" cy="2226687"/>
          </a:xfrm>
          <a:prstGeom prst="flowChartMerg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Flowchart: Merge 31">
            <a:extLst>
              <a:ext uri="{FF2B5EF4-FFF2-40B4-BE49-F238E27FC236}">
                <a16:creationId xmlns:a16="http://schemas.microsoft.com/office/drawing/2014/main" xmlns="" id="{F4AF1C4F-3D30-49BD-ACB6-A4B5E1C891C4}"/>
              </a:ext>
            </a:extLst>
          </p:cNvPr>
          <p:cNvSpPr/>
          <p:nvPr/>
        </p:nvSpPr>
        <p:spPr>
          <a:xfrm>
            <a:off x="7520380" y="2269737"/>
            <a:ext cx="4348064" cy="2226687"/>
          </a:xfrm>
          <a:prstGeom prst="flowChartMerg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1666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457200" y="-355600"/>
            <a:ext cx="13055600" cy="76454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blob:https://webk.telegram.org/64ed749c-2082-41e4-879f-54c072d17107"/>
          <p:cNvSpPr>
            <a:spLocks noChangeAspect="1" noChangeArrowheads="1"/>
          </p:cNvSpPr>
          <p:nvPr/>
        </p:nvSpPr>
        <p:spPr bwMode="auto">
          <a:xfrm>
            <a:off x="587375" y="-428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739775" y="10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1955800" y="1996684"/>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084233" y="1054874"/>
            <a:ext cx="16933" cy="4719393"/>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274162"/>
            <a:ext cx="4140200" cy="2808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5" name="Straight Connector 14"/>
          <p:cNvCxnSpPr/>
          <p:nvPr/>
        </p:nvCxnSpPr>
        <p:spPr>
          <a:xfrm>
            <a:off x="1989667" y="5506117"/>
            <a:ext cx="1151466" cy="8467"/>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72799" y="927874"/>
            <a:ext cx="2862258" cy="830997"/>
          </a:xfrm>
          <a:prstGeom prst="rect">
            <a:avLst/>
          </a:prstGeom>
          <a:noFill/>
        </p:spPr>
        <p:txBody>
          <a:bodyPr wrap="none" rtlCol="0">
            <a:spAutoFit/>
          </a:bodyPr>
          <a:lstStyle/>
          <a:p>
            <a:r>
              <a:rPr lang="en-US" sz="4800" b="1" dirty="0" smtClean="0">
                <a:solidFill>
                  <a:schemeClr val="tx1">
                    <a:lumMod val="50000"/>
                    <a:lumOff val="50000"/>
                  </a:schemeClr>
                </a:solidFill>
              </a:rPr>
              <a:t>Main Page</a:t>
            </a:r>
            <a:endParaRPr lang="pl-PL" sz="4800" b="1" dirty="0">
              <a:solidFill>
                <a:schemeClr val="tx1">
                  <a:lumMod val="50000"/>
                  <a:lumOff val="50000"/>
                </a:schemeClr>
              </a:solidFill>
            </a:endParaRPr>
          </a:p>
        </p:txBody>
      </p:sp>
      <p:sp>
        <p:nvSpPr>
          <p:cNvPr id="2" name="Oval 1"/>
          <p:cNvSpPr/>
          <p:nvPr/>
        </p:nvSpPr>
        <p:spPr>
          <a:xfrm>
            <a:off x="546100" y="3354524"/>
            <a:ext cx="41402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8856133" y="1131074"/>
            <a:ext cx="16933" cy="4719393"/>
          </a:xfrm>
          <a:prstGeom prst="line">
            <a:avLst/>
          </a:prstGeom>
        </p:spPr>
        <p:style>
          <a:lnRef idx="1">
            <a:schemeClr val="accent1"/>
          </a:lnRef>
          <a:fillRef idx="0">
            <a:schemeClr val="accent1"/>
          </a:fillRef>
          <a:effectRef idx="0">
            <a:schemeClr val="accent1"/>
          </a:effectRef>
          <a:fontRef idx="minor">
            <a:schemeClr val="tx1"/>
          </a:fontRef>
        </p:style>
      </p:cxn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7975"/>
          <a:stretch/>
        </p:blipFill>
        <p:spPr bwMode="auto">
          <a:xfrm>
            <a:off x="5514213" y="304800"/>
            <a:ext cx="2960887" cy="6210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7735"/>
          <a:stretch/>
        </p:blipFill>
        <p:spPr bwMode="auto">
          <a:xfrm>
            <a:off x="9295923" y="317500"/>
            <a:ext cx="2953226" cy="6210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755299" y="-21799"/>
            <a:ext cx="3384068" cy="584775"/>
          </a:xfrm>
          <a:prstGeom prst="rect">
            <a:avLst/>
          </a:prstGeom>
          <a:noFill/>
        </p:spPr>
        <p:txBody>
          <a:bodyPr wrap="none" rtlCol="0">
            <a:spAutoFit/>
          </a:bodyPr>
          <a:lstStyle/>
          <a:p>
            <a:r>
              <a:rPr lang="en-US" sz="3200" b="1" dirty="0" smtClean="0">
                <a:solidFill>
                  <a:schemeClr val="tx1">
                    <a:lumMod val="50000"/>
                    <a:lumOff val="50000"/>
                  </a:schemeClr>
                </a:solidFill>
              </a:rPr>
              <a:t>Channel MS Teams</a:t>
            </a:r>
            <a:endParaRPr lang="pl-PL" sz="3200" b="1" dirty="0">
              <a:solidFill>
                <a:schemeClr val="tx1">
                  <a:lumMod val="50000"/>
                  <a:lumOff val="50000"/>
                </a:schemeClr>
              </a:solidFill>
            </a:endParaRPr>
          </a:p>
        </p:txBody>
      </p:sp>
    </p:spTree>
    <p:extLst>
      <p:ext uri="{BB962C8B-B14F-4D97-AF65-F5344CB8AC3E}">
        <p14:creationId xmlns:p14="http://schemas.microsoft.com/office/powerpoint/2010/main" val="57733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12217400" cy="6858000"/>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utoShape 4" descr="blob:https://webk.telegram.org/64ed749c-2082-41e4-879f-54c072d17107"/>
          <p:cNvSpPr>
            <a:spLocks noChangeAspect="1" noChangeArrowheads="1"/>
          </p:cNvSpPr>
          <p:nvPr/>
        </p:nvSpPr>
        <p:spPr bwMode="auto">
          <a:xfrm>
            <a:off x="320675" y="-3349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7" descr="blob:https://webk.telegram.org/4638cb85-9a89-4f34-9f9f-7d7b2e81ae9a"/>
          <p:cNvSpPr>
            <a:spLocks noChangeAspect="1" noChangeArrowheads="1"/>
          </p:cNvSpPr>
          <p:nvPr/>
        </p:nvSpPr>
        <p:spPr bwMode="auto">
          <a:xfrm>
            <a:off x="473075" y="-1825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9" name="Straight Connector 8"/>
          <p:cNvCxnSpPr/>
          <p:nvPr/>
        </p:nvCxnSpPr>
        <p:spPr>
          <a:xfrm>
            <a:off x="1689100" y="1704584"/>
            <a:ext cx="1151466" cy="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470400" y="838974"/>
            <a:ext cx="16933" cy="4719393"/>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82062"/>
            <a:ext cx="4140200" cy="2808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806099" y="635774"/>
            <a:ext cx="2862258" cy="830997"/>
          </a:xfrm>
          <a:prstGeom prst="rect">
            <a:avLst/>
          </a:prstGeom>
          <a:noFill/>
        </p:spPr>
        <p:txBody>
          <a:bodyPr wrap="none" rtlCol="0">
            <a:spAutoFit/>
          </a:bodyPr>
          <a:lstStyle/>
          <a:p>
            <a:r>
              <a:rPr lang="en-US" sz="4800" b="1" dirty="0" smtClean="0">
                <a:solidFill>
                  <a:schemeClr val="tx1">
                    <a:lumMod val="50000"/>
                    <a:lumOff val="50000"/>
                  </a:schemeClr>
                </a:solidFill>
              </a:rPr>
              <a:t>Main Page</a:t>
            </a:r>
            <a:endParaRPr lang="pl-PL" sz="4800" b="1" dirty="0">
              <a:solidFill>
                <a:schemeClr val="tx1">
                  <a:lumMod val="50000"/>
                  <a:lumOff val="50000"/>
                </a:schemeClr>
              </a:solidFill>
            </a:endParaRPr>
          </a:p>
        </p:txBody>
      </p:sp>
      <p:sp>
        <p:nvSpPr>
          <p:cNvPr id="2" name="Oval 1"/>
          <p:cNvSpPr/>
          <p:nvPr/>
        </p:nvSpPr>
        <p:spPr>
          <a:xfrm>
            <a:off x="241300" y="3633924"/>
            <a:ext cx="41402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8640233" y="1169174"/>
            <a:ext cx="16933" cy="4719393"/>
          </a:xfrm>
          <a:prstGeom prst="line">
            <a:avLst/>
          </a:prstGeom>
        </p:spPr>
        <p:style>
          <a:lnRef idx="1">
            <a:schemeClr val="accent1"/>
          </a:lnRef>
          <a:fillRef idx="0">
            <a:schemeClr val="accent1"/>
          </a:fillRef>
          <a:effectRef idx="0">
            <a:schemeClr val="accent1"/>
          </a:effectRef>
          <a:fontRef idx="minor">
            <a:schemeClr val="tx1"/>
          </a:fontRef>
        </p:style>
      </p:cxn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3810" y="539084"/>
            <a:ext cx="2450979" cy="5586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54789" y="539085"/>
            <a:ext cx="2450978" cy="5586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97642" y="539084"/>
            <a:ext cx="2450979" cy="5586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460" y="5448228"/>
            <a:ext cx="4104480" cy="6938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own Arrow 2"/>
          <p:cNvSpPr/>
          <p:nvPr/>
        </p:nvSpPr>
        <p:spPr>
          <a:xfrm>
            <a:off x="2095367" y="4854184"/>
            <a:ext cx="283722" cy="529167"/>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379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0" y="0"/>
            <a:ext cx="12192000" cy="6858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377119" y="1104900"/>
            <a:ext cx="4241800" cy="4533900"/>
          </a:xfrm>
          <a:prstGeom prst="rect">
            <a:avLst/>
          </a:prstGeom>
          <a:solidFill>
            <a:srgbClr val="84CCF0">
              <a:alpha val="23000"/>
            </a:srgbClr>
          </a:solidFill>
          <a:ln w="114300">
            <a:solidFill>
              <a:srgbClr val="4BA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Nexa Light" panose="02000000000000000000" pitchFamily="50" charset="0"/>
            </a:endParaRPr>
          </a:p>
        </p:txBody>
      </p:sp>
      <p:pic>
        <p:nvPicPr>
          <p:cNvPr id="1026" name="Picture 2" descr="https://coolors.co/export/png/1c4db3-2971ce-4ba2e2-84ccf0-f1f1f1"/>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7152732"/>
            <a:ext cx="4020504" cy="704132"/>
          </a:xfrm>
          <a:prstGeom prst="rect">
            <a:avLst/>
          </a:prstGeom>
          <a:noFill/>
          <a:extLst>
            <a:ext uri="{909E8E84-426E-40DD-AFC4-6F175D3DCCD1}">
              <a14:hiddenFill xmlns:a14="http://schemas.microsoft.com/office/drawing/2010/main">
                <a:solidFill>
                  <a:srgbClr val="FFFFFF"/>
                </a:solidFill>
              </a14:hiddenFill>
            </a:ext>
          </a:extLst>
        </p:spPr>
      </p:pic>
      <p:sp>
        <p:nvSpPr>
          <p:cNvPr id="6" name="Half Frame 5"/>
          <p:cNvSpPr/>
          <p:nvPr/>
        </p:nvSpPr>
        <p:spPr>
          <a:xfrm>
            <a:off x="1321557" y="1049406"/>
            <a:ext cx="4165600" cy="4165600"/>
          </a:xfrm>
          <a:prstGeom prst="halfFrame">
            <a:avLst>
              <a:gd name="adj1" fmla="val 2693"/>
              <a:gd name="adj2" fmla="val 2636"/>
            </a:avLst>
          </a:prstGeom>
          <a:solidFill>
            <a:srgbClr val="4BA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Nexa Light" panose="02000000000000000000" pitchFamily="50" charset="0"/>
            </a:endParaRPr>
          </a:p>
        </p:txBody>
      </p:sp>
      <p:sp>
        <p:nvSpPr>
          <p:cNvPr id="8" name="Half Frame 7"/>
          <p:cNvSpPr/>
          <p:nvPr/>
        </p:nvSpPr>
        <p:spPr>
          <a:xfrm rot="5400000">
            <a:off x="10102841" y="442364"/>
            <a:ext cx="1363173" cy="1363173"/>
          </a:xfrm>
          <a:prstGeom prst="halfFrame">
            <a:avLst>
              <a:gd name="adj1" fmla="val 9548"/>
              <a:gd name="adj2" fmla="val 9216"/>
            </a:avLst>
          </a:prstGeom>
          <a:solidFill>
            <a:srgbClr val="4BA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Nexa Light" panose="02000000000000000000" pitchFamily="50" charset="0"/>
            </a:endParaRPr>
          </a:p>
        </p:txBody>
      </p:sp>
      <p:sp>
        <p:nvSpPr>
          <p:cNvPr id="7" name="TextBox 6"/>
          <p:cNvSpPr txBox="1"/>
          <p:nvPr/>
        </p:nvSpPr>
        <p:spPr>
          <a:xfrm>
            <a:off x="6622408" y="3115786"/>
            <a:ext cx="184731" cy="923330"/>
          </a:xfrm>
          <a:prstGeom prst="rect">
            <a:avLst/>
          </a:prstGeom>
          <a:noFill/>
        </p:spPr>
        <p:txBody>
          <a:bodyPr wrap="none" rtlCol="0">
            <a:spAutoFit/>
          </a:bodyPr>
          <a:lstStyle/>
          <a:p>
            <a:endParaRPr lang="pl-PL" sz="5400" b="1" dirty="0"/>
          </a:p>
        </p:txBody>
      </p:sp>
      <p:grpSp>
        <p:nvGrpSpPr>
          <p:cNvPr id="2" name="Group 1"/>
          <p:cNvGrpSpPr/>
          <p:nvPr/>
        </p:nvGrpSpPr>
        <p:grpSpPr>
          <a:xfrm>
            <a:off x="7774682" y="514457"/>
            <a:ext cx="3449490" cy="1446484"/>
            <a:chOff x="9069114" y="483460"/>
            <a:chExt cx="3449490" cy="1446484"/>
          </a:xfrm>
        </p:grpSpPr>
        <p:sp>
          <p:nvSpPr>
            <p:cNvPr id="12" name="TextBox 11"/>
            <p:cNvSpPr txBox="1"/>
            <p:nvPr/>
          </p:nvSpPr>
          <p:spPr>
            <a:xfrm>
              <a:off x="9136331" y="483460"/>
              <a:ext cx="3382273" cy="1107996"/>
            </a:xfrm>
            <a:prstGeom prst="rect">
              <a:avLst/>
            </a:prstGeom>
            <a:noFill/>
          </p:spPr>
          <p:txBody>
            <a:bodyPr wrap="none" rtlCol="0">
              <a:spAutoFit/>
            </a:bodyPr>
            <a:lstStyle/>
            <a:p>
              <a:r>
                <a:rPr lang="en-US" sz="6600" b="1" dirty="0" smtClean="0">
                  <a:solidFill>
                    <a:schemeClr val="tx1">
                      <a:lumMod val="50000"/>
                      <a:lumOff val="50000"/>
                    </a:schemeClr>
                  </a:solidFill>
                </a:rPr>
                <a:t>Telegram</a:t>
              </a:r>
              <a:endParaRPr lang="pl-PL" sz="6600" b="1" dirty="0">
                <a:solidFill>
                  <a:schemeClr val="tx1">
                    <a:lumMod val="50000"/>
                    <a:lumOff val="50000"/>
                  </a:schemeClr>
                </a:solidFill>
              </a:endParaRPr>
            </a:p>
          </p:txBody>
        </p:sp>
        <p:sp>
          <p:nvSpPr>
            <p:cNvPr id="13" name="TextBox 12"/>
            <p:cNvSpPr txBox="1"/>
            <p:nvPr/>
          </p:nvSpPr>
          <p:spPr>
            <a:xfrm>
              <a:off x="9069114" y="1283613"/>
              <a:ext cx="569387" cy="646331"/>
            </a:xfrm>
            <a:prstGeom prst="rect">
              <a:avLst/>
            </a:prstGeom>
            <a:noFill/>
          </p:spPr>
          <p:txBody>
            <a:bodyPr wrap="none" rtlCol="0">
              <a:spAutoFit/>
            </a:bodyPr>
            <a:lstStyle/>
            <a:p>
              <a:r>
                <a:rPr lang="pl-PL" sz="3600" b="1" dirty="0">
                  <a:solidFill>
                    <a:srgbClr val="2971CE"/>
                  </a:solidFill>
                </a:rPr>
                <a:t>1.</a:t>
              </a:r>
            </a:p>
          </p:txBody>
        </p:sp>
        <p:sp>
          <p:nvSpPr>
            <p:cNvPr id="14" name="TextBox 13"/>
            <p:cNvSpPr txBox="1"/>
            <p:nvPr/>
          </p:nvSpPr>
          <p:spPr>
            <a:xfrm>
              <a:off x="9490570" y="1375780"/>
              <a:ext cx="2445413" cy="523220"/>
            </a:xfrm>
            <a:prstGeom prst="rect">
              <a:avLst/>
            </a:prstGeom>
            <a:noFill/>
          </p:spPr>
          <p:txBody>
            <a:bodyPr wrap="none" rtlCol="0">
              <a:spAutoFit/>
            </a:bodyPr>
            <a:lstStyle/>
            <a:p>
              <a:r>
                <a:rPr lang="en-US" sz="2800" b="1" dirty="0" smtClean="0">
                  <a:solidFill>
                    <a:schemeClr val="tx1">
                      <a:lumMod val="50000"/>
                      <a:lumOff val="50000"/>
                    </a:schemeClr>
                  </a:solidFill>
                </a:rPr>
                <a:t>Why telegram?</a:t>
              </a:r>
              <a:endParaRPr lang="pl-PL" sz="2800" b="1" dirty="0">
                <a:solidFill>
                  <a:schemeClr val="tx1">
                    <a:lumMod val="50000"/>
                    <a:lumOff val="50000"/>
                  </a:schemeClr>
                </a:solidFill>
              </a:endParaRPr>
            </a:p>
          </p:txBody>
        </p:sp>
      </p:gr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4362" y="1637775"/>
            <a:ext cx="3719990" cy="3719990"/>
          </a:xfrm>
          <a:prstGeom prst="rect">
            <a:avLst/>
          </a:prstGeom>
        </p:spPr>
      </p:pic>
      <p:sp>
        <p:nvSpPr>
          <p:cNvPr id="32" name="Subtitle 2"/>
          <p:cNvSpPr txBox="1">
            <a:spLocks/>
          </p:cNvSpPr>
          <p:nvPr/>
        </p:nvSpPr>
        <p:spPr>
          <a:xfrm>
            <a:off x="6631122" y="2676437"/>
            <a:ext cx="6195878" cy="3296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rPr>
              <a:t>Telegram is the 10th most used social media platform worldwide</a:t>
            </a:r>
          </a:p>
        </p:txBody>
      </p:sp>
      <p:sp>
        <p:nvSpPr>
          <p:cNvPr id="33" name="Subtitle 2"/>
          <p:cNvSpPr txBox="1">
            <a:spLocks/>
          </p:cNvSpPr>
          <p:nvPr/>
        </p:nvSpPr>
        <p:spPr>
          <a:xfrm>
            <a:off x="6638738" y="3573783"/>
            <a:ext cx="7707178" cy="8291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The average user of Telegram on Android </a:t>
            </a:r>
          </a:p>
          <a:p>
            <a:pPr marL="0" indent="0">
              <a:buNone/>
            </a:pPr>
            <a:r>
              <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spends 2.9 hours per month</a:t>
            </a:r>
          </a:p>
        </p:txBody>
      </p:sp>
      <p:sp>
        <p:nvSpPr>
          <p:cNvPr id="34" name="Subtitle 2"/>
          <p:cNvSpPr txBox="1">
            <a:spLocks/>
          </p:cNvSpPr>
          <p:nvPr/>
        </p:nvSpPr>
        <p:spPr>
          <a:xfrm>
            <a:off x="6631122" y="4650814"/>
            <a:ext cx="6195878" cy="32963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The Telegram app has been downloaded 220 million times in India since August 2021</a:t>
            </a:r>
          </a:p>
        </p:txBody>
      </p:sp>
      <p:sp>
        <p:nvSpPr>
          <p:cNvPr id="38" name="Freeform 37"/>
          <p:cNvSpPr/>
          <p:nvPr/>
        </p:nvSpPr>
        <p:spPr>
          <a:xfrm rot="5400000">
            <a:off x="6131047" y="4598322"/>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rot="5400000">
            <a:off x="6125552" y="2805317"/>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rot="5400000">
            <a:off x="6131047" y="3677970"/>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Tree>
    <p:extLst>
      <p:ext uri="{BB962C8B-B14F-4D97-AF65-F5344CB8AC3E}">
        <p14:creationId xmlns:p14="http://schemas.microsoft.com/office/powerpoint/2010/main" val="383341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8" grpId="0" animBg="1"/>
      <p:bldP spid="39" grpId="0" animBg="1"/>
      <p:bldP spid="4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7" y="-1"/>
            <a:ext cx="12205998" cy="7139353"/>
          </a:xfrm>
          <a:prstGeom prst="rect">
            <a:avLst/>
          </a:prstGeom>
        </p:spPr>
      </p:pic>
      <p:sp>
        <p:nvSpPr>
          <p:cNvPr id="15" name="Freeform: Shape 14">
            <a:extLst>
              <a:ext uri="{FF2B5EF4-FFF2-40B4-BE49-F238E27FC236}">
                <a16:creationId xmlns:a16="http://schemas.microsoft.com/office/drawing/2014/main" xmlns="" id="{15DE471A-4119-40A0-94CF-7BE6B86415E9}"/>
              </a:ext>
            </a:extLst>
          </p:cNvPr>
          <p:cNvSpPr/>
          <p:nvPr/>
        </p:nvSpPr>
        <p:spPr>
          <a:xfrm>
            <a:off x="2" y="11723"/>
            <a:ext cx="12191999" cy="6858000"/>
          </a:xfrm>
          <a:custGeom>
            <a:avLst/>
            <a:gdLst>
              <a:gd name="connsiteX0" fmla="*/ 1096680 w 12191999"/>
              <a:gd name="connsiteY0" fmla="*/ 5264300 h 6858000"/>
              <a:gd name="connsiteX1" fmla="*/ 1310307 w 12191999"/>
              <a:gd name="connsiteY1" fmla="*/ 5327880 h 6858000"/>
              <a:gd name="connsiteX2" fmla="*/ 1462897 w 12191999"/>
              <a:gd name="connsiteY2" fmla="*/ 5502087 h 6858000"/>
              <a:gd name="connsiteX3" fmla="*/ 1518847 w 12191999"/>
              <a:gd name="connsiteY3" fmla="*/ 5747504 h 6858000"/>
              <a:gd name="connsiteX4" fmla="*/ 1462897 w 12191999"/>
              <a:gd name="connsiteY4" fmla="*/ 5995463 h 6858000"/>
              <a:gd name="connsiteX5" fmla="*/ 1309035 w 12191999"/>
              <a:gd name="connsiteY5" fmla="*/ 6170942 h 6858000"/>
              <a:gd name="connsiteX6" fmla="*/ 1096680 w 12191999"/>
              <a:gd name="connsiteY6" fmla="*/ 6235793 h 6858000"/>
              <a:gd name="connsiteX7" fmla="*/ 879239 w 12191999"/>
              <a:gd name="connsiteY7" fmla="*/ 6170942 h 6858000"/>
              <a:gd name="connsiteX8" fmla="*/ 719019 w 12191999"/>
              <a:gd name="connsiteY8" fmla="*/ 5994192 h 6858000"/>
              <a:gd name="connsiteX9" fmla="*/ 659254 w 12191999"/>
              <a:gd name="connsiteY9" fmla="*/ 5747504 h 6858000"/>
              <a:gd name="connsiteX10" fmla="*/ 719019 w 12191999"/>
              <a:gd name="connsiteY10" fmla="*/ 5502087 h 6858000"/>
              <a:gd name="connsiteX11" fmla="*/ 879239 w 12191999"/>
              <a:gd name="connsiteY11" fmla="*/ 5327880 h 6858000"/>
              <a:gd name="connsiteX12" fmla="*/ 1096680 w 12191999"/>
              <a:gd name="connsiteY12" fmla="*/ 5264300 h 6858000"/>
              <a:gd name="connsiteX13" fmla="*/ 10203856 w 12191999"/>
              <a:gd name="connsiteY13" fmla="*/ 4954555 h 6858000"/>
              <a:gd name="connsiteX14" fmla="*/ 10203856 w 12191999"/>
              <a:gd name="connsiteY14" fmla="*/ 5376722 h 6858000"/>
              <a:gd name="connsiteX15" fmla="*/ 10720121 w 12191999"/>
              <a:gd name="connsiteY15" fmla="*/ 5376722 h 6858000"/>
              <a:gd name="connsiteX16" fmla="*/ 10720121 w 12191999"/>
              <a:gd name="connsiteY16" fmla="*/ 6737320 h 6858000"/>
              <a:gd name="connsiteX17" fmla="*/ 11251644 w 12191999"/>
              <a:gd name="connsiteY17" fmla="*/ 6737320 h 6858000"/>
              <a:gd name="connsiteX18" fmla="*/ 11251644 w 12191999"/>
              <a:gd name="connsiteY18" fmla="*/ 5376722 h 6858000"/>
              <a:gd name="connsiteX19" fmla="*/ 11770452 w 12191999"/>
              <a:gd name="connsiteY19" fmla="*/ 5376722 h 6858000"/>
              <a:gd name="connsiteX20" fmla="*/ 11770452 w 12191999"/>
              <a:gd name="connsiteY20" fmla="*/ 4954555 h 6858000"/>
              <a:gd name="connsiteX21" fmla="*/ 1089050 w 12191999"/>
              <a:gd name="connsiteY21" fmla="*/ 4824331 h 6858000"/>
              <a:gd name="connsiteX22" fmla="*/ 590588 w 12191999"/>
              <a:gd name="connsiteY22" fmla="*/ 4943860 h 6858000"/>
              <a:gd name="connsiteX23" fmla="*/ 243445 w 12191999"/>
              <a:gd name="connsiteY23" fmla="*/ 5273202 h 6858000"/>
              <a:gd name="connsiteX24" fmla="*/ 117558 w 12191999"/>
              <a:gd name="connsiteY24" fmla="*/ 5744961 h 6858000"/>
              <a:gd name="connsiteX25" fmla="*/ 243445 w 12191999"/>
              <a:gd name="connsiteY25" fmla="*/ 6221806 h 6858000"/>
              <a:gd name="connsiteX26" fmla="*/ 590588 w 12191999"/>
              <a:gd name="connsiteY26" fmla="*/ 6554962 h 6858000"/>
              <a:gd name="connsiteX27" fmla="*/ 1089050 w 12191999"/>
              <a:gd name="connsiteY27" fmla="*/ 6675763 h 6858000"/>
              <a:gd name="connsiteX28" fmla="*/ 1586241 w 12191999"/>
              <a:gd name="connsiteY28" fmla="*/ 6554962 h 6858000"/>
              <a:gd name="connsiteX29" fmla="*/ 1934656 w 12191999"/>
              <a:gd name="connsiteY29" fmla="*/ 6221806 h 6858000"/>
              <a:gd name="connsiteX30" fmla="*/ 2060543 w 12191999"/>
              <a:gd name="connsiteY30" fmla="*/ 5744961 h 6858000"/>
              <a:gd name="connsiteX31" fmla="*/ 1934656 w 12191999"/>
              <a:gd name="connsiteY31" fmla="*/ 5273202 h 6858000"/>
              <a:gd name="connsiteX32" fmla="*/ 1586241 w 12191999"/>
              <a:gd name="connsiteY32" fmla="*/ 4943860 h 6858000"/>
              <a:gd name="connsiteX33" fmla="*/ 1089050 w 12191999"/>
              <a:gd name="connsiteY33" fmla="*/ 4824331 h 6858000"/>
              <a:gd name="connsiteX34" fmla="*/ 1079969 w 12191999"/>
              <a:gd name="connsiteY34" fmla="*/ 189464 h 6858000"/>
              <a:gd name="connsiteX35" fmla="*/ 692134 w 12191999"/>
              <a:gd name="connsiteY35" fmla="*/ 258130 h 6858000"/>
              <a:gd name="connsiteX36" fmla="*/ 434002 w 12191999"/>
              <a:gd name="connsiteY36" fmla="*/ 455226 h 6858000"/>
              <a:gd name="connsiteX37" fmla="*/ 342448 w 12191999"/>
              <a:gd name="connsiteY37" fmla="*/ 756592 h 6858000"/>
              <a:gd name="connsiteX38" fmla="*/ 431459 w 12191999"/>
              <a:gd name="connsiteY38" fmla="*/ 1043971 h 6858000"/>
              <a:gd name="connsiteX39" fmla="*/ 642542 w 12191999"/>
              <a:gd name="connsiteY39" fmla="*/ 1205462 h 6858000"/>
              <a:gd name="connsiteX40" fmla="*/ 950266 w 12191999"/>
              <a:gd name="connsiteY40" fmla="*/ 1305918 h 6858000"/>
              <a:gd name="connsiteX41" fmla="*/ 1194411 w 12191999"/>
              <a:gd name="connsiteY41" fmla="*/ 1388571 h 6858000"/>
              <a:gd name="connsiteX42" fmla="*/ 1273250 w 12191999"/>
              <a:gd name="connsiteY42" fmla="*/ 1501742 h 6858000"/>
              <a:gd name="connsiteX43" fmla="*/ 1224929 w 12191999"/>
              <a:gd name="connsiteY43" fmla="*/ 1595840 h 6858000"/>
              <a:gd name="connsiteX44" fmla="*/ 1090141 w 12191999"/>
              <a:gd name="connsiteY44" fmla="*/ 1628901 h 6858000"/>
              <a:gd name="connsiteX45" fmla="*/ 755714 w 12191999"/>
              <a:gd name="connsiteY45" fmla="*/ 1548791 h 6858000"/>
              <a:gd name="connsiteX46" fmla="*/ 426372 w 12191999"/>
              <a:gd name="connsiteY46" fmla="*/ 1351695 h 6858000"/>
              <a:gd name="connsiteX47" fmla="*/ 228005 w 12191999"/>
              <a:gd name="connsiteY47" fmla="*/ 1753516 h 6858000"/>
              <a:gd name="connsiteX48" fmla="*/ 626012 w 12191999"/>
              <a:gd name="connsiteY48" fmla="*/ 1965872 h 6858000"/>
              <a:gd name="connsiteX49" fmla="*/ 1085055 w 12191999"/>
              <a:gd name="connsiteY49" fmla="*/ 2043439 h 6858000"/>
              <a:gd name="connsiteX50" fmla="*/ 1457630 w 12191999"/>
              <a:gd name="connsiteY50" fmla="*/ 1979859 h 6858000"/>
              <a:gd name="connsiteX51" fmla="*/ 1722120 w 12191999"/>
              <a:gd name="connsiteY51" fmla="*/ 1787850 h 6858000"/>
              <a:gd name="connsiteX52" fmla="*/ 1820032 w 12191999"/>
              <a:gd name="connsiteY52" fmla="*/ 1473767 h 6858000"/>
              <a:gd name="connsiteX53" fmla="*/ 1729750 w 12191999"/>
              <a:gd name="connsiteY53" fmla="*/ 1178759 h 6858000"/>
              <a:gd name="connsiteX54" fmla="*/ 1517395 w 12191999"/>
              <a:gd name="connsiteY54" fmla="*/ 1012181 h 6858000"/>
              <a:gd name="connsiteX55" fmla="*/ 1207127 w 12191999"/>
              <a:gd name="connsiteY55" fmla="*/ 904096 h 6858000"/>
              <a:gd name="connsiteX56" fmla="*/ 965526 w 12191999"/>
              <a:gd name="connsiteY56" fmla="*/ 818900 h 6858000"/>
              <a:gd name="connsiteX57" fmla="*/ 889230 w 12191999"/>
              <a:gd name="connsiteY57" fmla="*/ 708272 h 6858000"/>
              <a:gd name="connsiteX58" fmla="*/ 928649 w 12191999"/>
              <a:gd name="connsiteY58" fmla="*/ 630705 h 6858000"/>
              <a:gd name="connsiteX59" fmla="*/ 1036734 w 12191999"/>
              <a:gd name="connsiteY59" fmla="*/ 604002 h 6858000"/>
              <a:gd name="connsiteX60" fmla="*/ 1316484 w 12191999"/>
              <a:gd name="connsiteY60" fmla="*/ 662495 h 6858000"/>
              <a:gd name="connsiteX61" fmla="*/ 1629294 w 12191999"/>
              <a:gd name="connsiteY61" fmla="*/ 804912 h 6858000"/>
              <a:gd name="connsiteX62" fmla="*/ 1825119 w 12191999"/>
              <a:gd name="connsiteY62" fmla="*/ 398004 h 6858000"/>
              <a:gd name="connsiteX63" fmla="*/ 1479247 w 12191999"/>
              <a:gd name="connsiteY63" fmla="*/ 246685 h 6858000"/>
              <a:gd name="connsiteX64" fmla="*/ 1079969 w 12191999"/>
              <a:gd name="connsiteY64" fmla="*/ 189464 h 6858000"/>
              <a:gd name="connsiteX65" fmla="*/ 6095998 w 12191999"/>
              <a:gd name="connsiteY65" fmla="*/ 172330 h 6858000"/>
              <a:gd name="connsiteX66" fmla="*/ 5974097 w 12191999"/>
              <a:gd name="connsiteY66" fmla="*/ 294232 h 6858000"/>
              <a:gd name="connsiteX67" fmla="*/ 5974097 w 12191999"/>
              <a:gd name="connsiteY67" fmla="*/ 3337560 h 6858000"/>
              <a:gd name="connsiteX68" fmla="*/ 1065641 w 12191999"/>
              <a:gd name="connsiteY68" fmla="*/ 3337560 h 6858000"/>
              <a:gd name="connsiteX69" fmla="*/ 948999 w 12191999"/>
              <a:gd name="connsiteY69" fmla="*/ 3414876 h 6858000"/>
              <a:gd name="connsiteX70" fmla="*/ 939052 w 12191999"/>
              <a:gd name="connsiteY70" fmla="*/ 3464150 h 6858000"/>
              <a:gd name="connsiteX71" fmla="*/ 939051 w 12191999"/>
              <a:gd name="connsiteY71" fmla="*/ 3464149 h 6858000"/>
              <a:gd name="connsiteX72" fmla="*/ 939051 w 12191999"/>
              <a:gd name="connsiteY72" fmla="*/ 3464150 h 6858000"/>
              <a:gd name="connsiteX73" fmla="*/ 939052 w 12191999"/>
              <a:gd name="connsiteY73" fmla="*/ 3464150 h 6858000"/>
              <a:gd name="connsiteX74" fmla="*/ 948999 w 12191999"/>
              <a:gd name="connsiteY74" fmla="*/ 3513424 h 6858000"/>
              <a:gd name="connsiteX75" fmla="*/ 1065641 w 12191999"/>
              <a:gd name="connsiteY75" fmla="*/ 3590739 h 6858000"/>
              <a:gd name="connsiteX76" fmla="*/ 5974097 w 12191999"/>
              <a:gd name="connsiteY76" fmla="*/ 3590740 h 6858000"/>
              <a:gd name="connsiteX77" fmla="*/ 5974097 w 12191999"/>
              <a:gd name="connsiteY77" fmla="*/ 6563768 h 6858000"/>
              <a:gd name="connsiteX78" fmla="*/ 6095998 w 12191999"/>
              <a:gd name="connsiteY78" fmla="*/ 6685670 h 6858000"/>
              <a:gd name="connsiteX79" fmla="*/ 6217900 w 12191999"/>
              <a:gd name="connsiteY79" fmla="*/ 6563768 h 6858000"/>
              <a:gd name="connsiteX80" fmla="*/ 6217900 w 12191999"/>
              <a:gd name="connsiteY80" fmla="*/ 3590740 h 6858000"/>
              <a:gd name="connsiteX81" fmla="*/ 11592968 w 12191999"/>
              <a:gd name="connsiteY81" fmla="*/ 3590740 h 6858000"/>
              <a:gd name="connsiteX82" fmla="*/ 11719558 w 12191999"/>
              <a:gd name="connsiteY82" fmla="*/ 3464150 h 6858000"/>
              <a:gd name="connsiteX83" fmla="*/ 11719559 w 12191999"/>
              <a:gd name="connsiteY83" fmla="*/ 3464150 h 6858000"/>
              <a:gd name="connsiteX84" fmla="*/ 11592969 w 12191999"/>
              <a:gd name="connsiteY84" fmla="*/ 3337560 h 6858000"/>
              <a:gd name="connsiteX85" fmla="*/ 6217900 w 12191999"/>
              <a:gd name="connsiteY85" fmla="*/ 3337560 h 6858000"/>
              <a:gd name="connsiteX86" fmla="*/ 6217900 w 12191999"/>
              <a:gd name="connsiteY86" fmla="*/ 294232 h 6858000"/>
              <a:gd name="connsiteX87" fmla="*/ 6095998 w 12191999"/>
              <a:gd name="connsiteY87" fmla="*/ 172330 h 6858000"/>
              <a:gd name="connsiteX88" fmla="*/ 9196697 w 12191999"/>
              <a:gd name="connsiteY88" fmla="*/ 163473 h 6858000"/>
              <a:gd name="connsiteX89" fmla="*/ 9794343 w 12191999"/>
              <a:gd name="connsiteY89" fmla="*/ 1946238 h 6858000"/>
              <a:gd name="connsiteX90" fmla="*/ 10336039 w 12191999"/>
              <a:gd name="connsiteY90" fmla="*/ 1946238 h 6858000"/>
              <a:gd name="connsiteX91" fmla="*/ 10646306 w 12191999"/>
              <a:gd name="connsiteY91" fmla="*/ 804353 h 6858000"/>
              <a:gd name="connsiteX92" fmla="*/ 10946401 w 12191999"/>
              <a:gd name="connsiteY92" fmla="*/ 1946238 h 6858000"/>
              <a:gd name="connsiteX93" fmla="*/ 11490641 w 12191999"/>
              <a:gd name="connsiteY93" fmla="*/ 1946238 h 6858000"/>
              <a:gd name="connsiteX94" fmla="*/ 12093373 w 12191999"/>
              <a:gd name="connsiteY94" fmla="*/ 163473 h 6858000"/>
              <a:gd name="connsiteX95" fmla="*/ 11551677 w 12191999"/>
              <a:gd name="connsiteY95" fmla="*/ 163473 h 6858000"/>
              <a:gd name="connsiteX96" fmla="*/ 11236323 w 12191999"/>
              <a:gd name="connsiteY96" fmla="*/ 1399456 h 6858000"/>
              <a:gd name="connsiteX97" fmla="*/ 10915883 w 12191999"/>
              <a:gd name="connsiteY97" fmla="*/ 163473 h 6858000"/>
              <a:gd name="connsiteX98" fmla="*/ 10399618 w 12191999"/>
              <a:gd name="connsiteY98" fmla="*/ 163473 h 6858000"/>
              <a:gd name="connsiteX99" fmla="*/ 10081721 w 12191999"/>
              <a:gd name="connsiteY99" fmla="*/ 1401999 h 6858000"/>
              <a:gd name="connsiteX100" fmla="*/ 9761281 w 12191999"/>
              <a:gd name="connsiteY100" fmla="*/ 163473 h 6858000"/>
              <a:gd name="connsiteX101" fmla="*/ 0 w 12191999"/>
              <a:gd name="connsiteY101" fmla="*/ 0 h 6858000"/>
              <a:gd name="connsiteX102" fmla="*/ 12191999 w 12191999"/>
              <a:gd name="connsiteY102" fmla="*/ 0 h 6858000"/>
              <a:gd name="connsiteX103" fmla="*/ 12191999 w 12191999"/>
              <a:gd name="connsiteY103" fmla="*/ 6858000 h 6858000"/>
              <a:gd name="connsiteX104" fmla="*/ 0 w 12191999"/>
              <a:gd name="connsiteY10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2191999" h="6858000">
                <a:moveTo>
                  <a:pt x="1096680" y="5264300"/>
                </a:moveTo>
                <a:cubicBezTo>
                  <a:pt x="1174671" y="5264300"/>
                  <a:pt x="1245880" y="5285494"/>
                  <a:pt x="1310307" y="5327880"/>
                </a:cubicBezTo>
                <a:cubicBezTo>
                  <a:pt x="1374734" y="5370266"/>
                  <a:pt x="1425597" y="5428335"/>
                  <a:pt x="1462897" y="5502087"/>
                </a:cubicBezTo>
                <a:cubicBezTo>
                  <a:pt x="1500197" y="5575839"/>
                  <a:pt x="1518847" y="5657645"/>
                  <a:pt x="1518847" y="5747504"/>
                </a:cubicBezTo>
                <a:cubicBezTo>
                  <a:pt x="1518847" y="5839058"/>
                  <a:pt x="1500197" y="5921711"/>
                  <a:pt x="1462897" y="5995463"/>
                </a:cubicBezTo>
                <a:cubicBezTo>
                  <a:pt x="1425597" y="6069215"/>
                  <a:pt x="1374310" y="6127708"/>
                  <a:pt x="1309035" y="6170942"/>
                </a:cubicBezTo>
                <a:cubicBezTo>
                  <a:pt x="1243760" y="6214176"/>
                  <a:pt x="1172975" y="6235793"/>
                  <a:pt x="1096680" y="6235793"/>
                </a:cubicBezTo>
                <a:cubicBezTo>
                  <a:pt x="1018690" y="6235793"/>
                  <a:pt x="946209" y="6214176"/>
                  <a:pt x="879239" y="6170942"/>
                </a:cubicBezTo>
                <a:cubicBezTo>
                  <a:pt x="812268" y="6127708"/>
                  <a:pt x="758862" y="6068791"/>
                  <a:pt x="719019" y="5994192"/>
                </a:cubicBezTo>
                <a:cubicBezTo>
                  <a:pt x="679176" y="5919592"/>
                  <a:pt x="659254" y="5837363"/>
                  <a:pt x="659254" y="5747504"/>
                </a:cubicBezTo>
                <a:cubicBezTo>
                  <a:pt x="659254" y="5657645"/>
                  <a:pt x="679176" y="5575839"/>
                  <a:pt x="719019" y="5502087"/>
                </a:cubicBezTo>
                <a:cubicBezTo>
                  <a:pt x="758862" y="5428335"/>
                  <a:pt x="812268" y="5370266"/>
                  <a:pt x="879239" y="5327880"/>
                </a:cubicBezTo>
                <a:cubicBezTo>
                  <a:pt x="946209" y="5285494"/>
                  <a:pt x="1018690" y="5264300"/>
                  <a:pt x="1096680" y="5264300"/>
                </a:cubicBezTo>
                <a:close/>
                <a:moveTo>
                  <a:pt x="10203856" y="4954555"/>
                </a:moveTo>
                <a:lnTo>
                  <a:pt x="10203856" y="5376722"/>
                </a:lnTo>
                <a:lnTo>
                  <a:pt x="10720121" y="5376722"/>
                </a:lnTo>
                <a:lnTo>
                  <a:pt x="10720121" y="6737320"/>
                </a:lnTo>
                <a:lnTo>
                  <a:pt x="11251644" y="6737320"/>
                </a:lnTo>
                <a:lnTo>
                  <a:pt x="11251644" y="5376722"/>
                </a:lnTo>
                <a:lnTo>
                  <a:pt x="11770452" y="5376722"/>
                </a:lnTo>
                <a:lnTo>
                  <a:pt x="11770452" y="4954555"/>
                </a:lnTo>
                <a:close/>
                <a:moveTo>
                  <a:pt x="1089050" y="4824331"/>
                </a:moveTo>
                <a:cubicBezTo>
                  <a:pt x="904246" y="4824331"/>
                  <a:pt x="738092" y="4864174"/>
                  <a:pt x="590588" y="4943860"/>
                </a:cubicBezTo>
                <a:cubicBezTo>
                  <a:pt x="443084" y="5023547"/>
                  <a:pt x="327370" y="5133327"/>
                  <a:pt x="243445" y="5273202"/>
                </a:cubicBezTo>
                <a:cubicBezTo>
                  <a:pt x="159520" y="5413076"/>
                  <a:pt x="117558" y="5570329"/>
                  <a:pt x="117558" y="5744961"/>
                </a:cubicBezTo>
                <a:cubicBezTo>
                  <a:pt x="117558" y="5921287"/>
                  <a:pt x="159520" y="6080236"/>
                  <a:pt x="243445" y="6221806"/>
                </a:cubicBezTo>
                <a:cubicBezTo>
                  <a:pt x="327370" y="6363376"/>
                  <a:pt x="443084" y="6474428"/>
                  <a:pt x="590588" y="6554962"/>
                </a:cubicBezTo>
                <a:cubicBezTo>
                  <a:pt x="738092" y="6635496"/>
                  <a:pt x="904246" y="6675763"/>
                  <a:pt x="1089050" y="6675763"/>
                </a:cubicBezTo>
                <a:cubicBezTo>
                  <a:pt x="1272159" y="6675763"/>
                  <a:pt x="1437890" y="6635496"/>
                  <a:pt x="1586241" y="6554962"/>
                </a:cubicBezTo>
                <a:cubicBezTo>
                  <a:pt x="1734593" y="6474428"/>
                  <a:pt x="1850732" y="6363376"/>
                  <a:pt x="1934656" y="6221806"/>
                </a:cubicBezTo>
                <a:cubicBezTo>
                  <a:pt x="2018581" y="6080236"/>
                  <a:pt x="2060543" y="5921287"/>
                  <a:pt x="2060543" y="5744961"/>
                </a:cubicBezTo>
                <a:cubicBezTo>
                  <a:pt x="2060543" y="5570329"/>
                  <a:pt x="2018581" y="5413076"/>
                  <a:pt x="1934656" y="5273202"/>
                </a:cubicBezTo>
                <a:cubicBezTo>
                  <a:pt x="1850732" y="5133327"/>
                  <a:pt x="1734593" y="5023547"/>
                  <a:pt x="1586241" y="4943860"/>
                </a:cubicBezTo>
                <a:cubicBezTo>
                  <a:pt x="1437890" y="4864174"/>
                  <a:pt x="1272159" y="4824331"/>
                  <a:pt x="1089050" y="4824331"/>
                </a:cubicBezTo>
                <a:close/>
                <a:moveTo>
                  <a:pt x="1079969" y="189464"/>
                </a:moveTo>
                <a:cubicBezTo>
                  <a:pt x="932464" y="189464"/>
                  <a:pt x="803186" y="212353"/>
                  <a:pt x="692134" y="258130"/>
                </a:cubicBezTo>
                <a:cubicBezTo>
                  <a:pt x="581082" y="303907"/>
                  <a:pt x="495038" y="369605"/>
                  <a:pt x="434002" y="455226"/>
                </a:cubicBezTo>
                <a:cubicBezTo>
                  <a:pt x="372966" y="540846"/>
                  <a:pt x="342448" y="641301"/>
                  <a:pt x="342448" y="756592"/>
                </a:cubicBezTo>
                <a:cubicBezTo>
                  <a:pt x="342448" y="875273"/>
                  <a:pt x="372118" y="971066"/>
                  <a:pt x="431459" y="1043971"/>
                </a:cubicBezTo>
                <a:cubicBezTo>
                  <a:pt x="490800" y="1116875"/>
                  <a:pt x="561161" y="1170706"/>
                  <a:pt x="642542" y="1205462"/>
                </a:cubicBezTo>
                <a:cubicBezTo>
                  <a:pt x="723924" y="1240219"/>
                  <a:pt x="826499" y="1273704"/>
                  <a:pt x="950266" y="1305918"/>
                </a:cubicBezTo>
                <a:cubicBezTo>
                  <a:pt x="1060471" y="1334741"/>
                  <a:pt x="1141852" y="1362292"/>
                  <a:pt x="1194411" y="1388571"/>
                </a:cubicBezTo>
                <a:cubicBezTo>
                  <a:pt x="1246970" y="1414851"/>
                  <a:pt x="1273250" y="1452574"/>
                  <a:pt x="1273250" y="1501742"/>
                </a:cubicBezTo>
                <a:cubicBezTo>
                  <a:pt x="1273250" y="1542433"/>
                  <a:pt x="1257143" y="1573799"/>
                  <a:pt x="1224929" y="1595840"/>
                </a:cubicBezTo>
                <a:cubicBezTo>
                  <a:pt x="1192716" y="1617881"/>
                  <a:pt x="1147787" y="1628901"/>
                  <a:pt x="1090141" y="1628901"/>
                </a:cubicBezTo>
                <a:cubicBezTo>
                  <a:pt x="996891" y="1628901"/>
                  <a:pt x="885416" y="1602198"/>
                  <a:pt x="755714" y="1548791"/>
                </a:cubicBezTo>
                <a:cubicBezTo>
                  <a:pt x="626012" y="1495384"/>
                  <a:pt x="516231" y="1429686"/>
                  <a:pt x="426372" y="1351695"/>
                </a:cubicBezTo>
                <a:lnTo>
                  <a:pt x="228005" y="1753516"/>
                </a:lnTo>
                <a:cubicBezTo>
                  <a:pt x="339904" y="1843376"/>
                  <a:pt x="472574" y="1914161"/>
                  <a:pt x="626012" y="1965872"/>
                </a:cubicBezTo>
                <a:cubicBezTo>
                  <a:pt x="779450" y="2017583"/>
                  <a:pt x="932464" y="2043439"/>
                  <a:pt x="1085055" y="2043439"/>
                </a:cubicBezTo>
                <a:cubicBezTo>
                  <a:pt x="1222386" y="2043439"/>
                  <a:pt x="1346578" y="2022245"/>
                  <a:pt x="1457630" y="1979859"/>
                </a:cubicBezTo>
                <a:cubicBezTo>
                  <a:pt x="1568682" y="1937473"/>
                  <a:pt x="1656845" y="1873470"/>
                  <a:pt x="1722120" y="1787850"/>
                </a:cubicBezTo>
                <a:cubicBezTo>
                  <a:pt x="1787395" y="1702229"/>
                  <a:pt x="1820032" y="1597535"/>
                  <a:pt x="1820032" y="1473767"/>
                </a:cubicBezTo>
                <a:cubicBezTo>
                  <a:pt x="1820032" y="1351695"/>
                  <a:pt x="1789938" y="1253359"/>
                  <a:pt x="1729750" y="1178759"/>
                </a:cubicBezTo>
                <a:cubicBezTo>
                  <a:pt x="1669561" y="1104159"/>
                  <a:pt x="1598776" y="1048633"/>
                  <a:pt x="1517395" y="1012181"/>
                </a:cubicBezTo>
                <a:cubicBezTo>
                  <a:pt x="1436013" y="975729"/>
                  <a:pt x="1332591" y="939701"/>
                  <a:pt x="1207127" y="904096"/>
                </a:cubicBezTo>
                <a:cubicBezTo>
                  <a:pt x="1096923" y="873578"/>
                  <a:pt x="1016389" y="845179"/>
                  <a:pt x="965526" y="818900"/>
                </a:cubicBezTo>
                <a:cubicBezTo>
                  <a:pt x="914662" y="792620"/>
                  <a:pt x="889230" y="755744"/>
                  <a:pt x="889230" y="708272"/>
                </a:cubicBezTo>
                <a:cubicBezTo>
                  <a:pt x="889230" y="674363"/>
                  <a:pt x="902370" y="648507"/>
                  <a:pt x="928649" y="630705"/>
                </a:cubicBezTo>
                <a:cubicBezTo>
                  <a:pt x="954929" y="612903"/>
                  <a:pt x="990957" y="604002"/>
                  <a:pt x="1036734" y="604002"/>
                </a:cubicBezTo>
                <a:cubicBezTo>
                  <a:pt x="1109639" y="604002"/>
                  <a:pt x="1202889" y="623499"/>
                  <a:pt x="1316484" y="662495"/>
                </a:cubicBezTo>
                <a:cubicBezTo>
                  <a:pt x="1430079" y="701490"/>
                  <a:pt x="1534349" y="748962"/>
                  <a:pt x="1629294" y="804912"/>
                </a:cubicBezTo>
                <a:lnTo>
                  <a:pt x="1825119" y="398004"/>
                </a:lnTo>
                <a:cubicBezTo>
                  <a:pt x="1726783" y="335273"/>
                  <a:pt x="1611492" y="284833"/>
                  <a:pt x="1479247" y="246685"/>
                </a:cubicBezTo>
                <a:cubicBezTo>
                  <a:pt x="1347002" y="208538"/>
                  <a:pt x="1213909" y="189464"/>
                  <a:pt x="1079969" y="189464"/>
                </a:cubicBezTo>
                <a:close/>
                <a:moveTo>
                  <a:pt x="6095998" y="172330"/>
                </a:moveTo>
                <a:cubicBezTo>
                  <a:pt x="6028673" y="172330"/>
                  <a:pt x="5974097" y="226907"/>
                  <a:pt x="5974097" y="294232"/>
                </a:cubicBezTo>
                <a:lnTo>
                  <a:pt x="5974097" y="3337560"/>
                </a:lnTo>
                <a:lnTo>
                  <a:pt x="1065641" y="3337560"/>
                </a:lnTo>
                <a:cubicBezTo>
                  <a:pt x="1013206" y="3337560"/>
                  <a:pt x="968217" y="3369440"/>
                  <a:pt x="948999" y="3414876"/>
                </a:cubicBezTo>
                <a:lnTo>
                  <a:pt x="939052" y="3464150"/>
                </a:lnTo>
                <a:lnTo>
                  <a:pt x="939051" y="3464149"/>
                </a:lnTo>
                <a:lnTo>
                  <a:pt x="939051" y="3464150"/>
                </a:lnTo>
                <a:lnTo>
                  <a:pt x="939052" y="3464150"/>
                </a:lnTo>
                <a:lnTo>
                  <a:pt x="948999" y="3513424"/>
                </a:lnTo>
                <a:cubicBezTo>
                  <a:pt x="968217" y="3558859"/>
                  <a:pt x="1013206" y="3590739"/>
                  <a:pt x="1065641" y="3590739"/>
                </a:cubicBezTo>
                <a:lnTo>
                  <a:pt x="5974097" y="3590740"/>
                </a:lnTo>
                <a:lnTo>
                  <a:pt x="5974097" y="6563768"/>
                </a:lnTo>
                <a:cubicBezTo>
                  <a:pt x="5974097" y="6631093"/>
                  <a:pt x="6028673" y="6685670"/>
                  <a:pt x="6095998" y="6685670"/>
                </a:cubicBezTo>
                <a:cubicBezTo>
                  <a:pt x="6163323" y="6685670"/>
                  <a:pt x="6217900" y="6631093"/>
                  <a:pt x="6217900" y="6563768"/>
                </a:cubicBezTo>
                <a:lnTo>
                  <a:pt x="6217900" y="3590740"/>
                </a:lnTo>
                <a:lnTo>
                  <a:pt x="11592968" y="3590740"/>
                </a:lnTo>
                <a:cubicBezTo>
                  <a:pt x="11662882" y="3590740"/>
                  <a:pt x="11719558" y="3534064"/>
                  <a:pt x="11719558" y="3464150"/>
                </a:cubicBezTo>
                <a:lnTo>
                  <a:pt x="11719559" y="3464150"/>
                </a:lnTo>
                <a:cubicBezTo>
                  <a:pt x="11719559" y="3394236"/>
                  <a:pt x="11662883" y="3337560"/>
                  <a:pt x="11592969" y="3337560"/>
                </a:cubicBezTo>
                <a:lnTo>
                  <a:pt x="6217900" y="3337560"/>
                </a:lnTo>
                <a:lnTo>
                  <a:pt x="6217900" y="294232"/>
                </a:lnTo>
                <a:cubicBezTo>
                  <a:pt x="6217900" y="226907"/>
                  <a:pt x="6163323" y="172330"/>
                  <a:pt x="6095998" y="172330"/>
                </a:cubicBezTo>
                <a:close/>
                <a:moveTo>
                  <a:pt x="9196697" y="163473"/>
                </a:moveTo>
                <a:lnTo>
                  <a:pt x="9794343" y="1946238"/>
                </a:lnTo>
                <a:lnTo>
                  <a:pt x="10336039" y="1946238"/>
                </a:lnTo>
                <a:lnTo>
                  <a:pt x="10646306" y="804353"/>
                </a:lnTo>
                <a:lnTo>
                  <a:pt x="10946401" y="1946238"/>
                </a:lnTo>
                <a:lnTo>
                  <a:pt x="11490641" y="1946238"/>
                </a:lnTo>
                <a:lnTo>
                  <a:pt x="12093373" y="163473"/>
                </a:lnTo>
                <a:lnTo>
                  <a:pt x="11551677" y="163473"/>
                </a:lnTo>
                <a:lnTo>
                  <a:pt x="11236323" y="1399456"/>
                </a:lnTo>
                <a:lnTo>
                  <a:pt x="10915883" y="163473"/>
                </a:lnTo>
                <a:lnTo>
                  <a:pt x="10399618" y="163473"/>
                </a:lnTo>
                <a:lnTo>
                  <a:pt x="10081721" y="1401999"/>
                </a:lnTo>
                <a:lnTo>
                  <a:pt x="9761281" y="163473"/>
                </a:lnTo>
                <a:close/>
                <a:moveTo>
                  <a:pt x="0" y="0"/>
                </a:moveTo>
                <a:lnTo>
                  <a:pt x="12191999" y="0"/>
                </a:lnTo>
                <a:lnTo>
                  <a:pt x="12191999" y="6858000"/>
                </a:lnTo>
                <a:lnTo>
                  <a:pt x="0" y="6858000"/>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30" name="TextBox 29">
            <a:extLst>
              <a:ext uri="{FF2B5EF4-FFF2-40B4-BE49-F238E27FC236}">
                <a16:creationId xmlns:a16="http://schemas.microsoft.com/office/drawing/2014/main" xmlns="" id="{6C394E2D-E9C2-4B0B-8ADB-F407818B3BB6}"/>
              </a:ext>
            </a:extLst>
          </p:cNvPr>
          <p:cNvSpPr txBox="1"/>
          <p:nvPr/>
        </p:nvSpPr>
        <p:spPr>
          <a:xfrm>
            <a:off x="136527" y="-481597"/>
            <a:ext cx="2101374" cy="3170099"/>
          </a:xfrm>
          <a:prstGeom prst="rect">
            <a:avLst/>
          </a:prstGeom>
          <a:noFill/>
        </p:spPr>
        <p:txBody>
          <a:bodyPr wrap="square" rtlCol="0">
            <a:spAutoFit/>
          </a:bodyPr>
          <a:lstStyle/>
          <a:p>
            <a:r>
              <a:rPr lang="pl-PL" sz="20000" b="1" dirty="0">
                <a:ln w="82550" cmpd="dbl">
                  <a:solidFill>
                    <a:srgbClr val="B24165">
                      <a:alpha val="22000"/>
                    </a:srgbClr>
                  </a:solidFill>
                </a:ln>
                <a:noFill/>
                <a:latin typeface="Montserrat ExtraBold" panose="00000900000000000000" pitchFamily="2" charset="-18"/>
              </a:rPr>
              <a:t>S</a:t>
            </a:r>
          </a:p>
        </p:txBody>
      </p:sp>
      <p:sp>
        <p:nvSpPr>
          <p:cNvPr id="32" name="TextBox 31">
            <a:extLst>
              <a:ext uri="{FF2B5EF4-FFF2-40B4-BE49-F238E27FC236}">
                <a16:creationId xmlns:a16="http://schemas.microsoft.com/office/drawing/2014/main" xmlns="" id="{A4DB4D52-3F93-4926-87A9-39C83C6CABCC}"/>
              </a:ext>
            </a:extLst>
          </p:cNvPr>
          <p:cNvSpPr txBox="1"/>
          <p:nvPr/>
        </p:nvSpPr>
        <p:spPr>
          <a:xfrm>
            <a:off x="-13996" y="4176121"/>
            <a:ext cx="2101374" cy="3170099"/>
          </a:xfrm>
          <a:prstGeom prst="rect">
            <a:avLst/>
          </a:prstGeom>
          <a:noFill/>
        </p:spPr>
        <p:txBody>
          <a:bodyPr wrap="square" rtlCol="0">
            <a:spAutoFit/>
          </a:bodyPr>
          <a:lstStyle/>
          <a:p>
            <a:r>
              <a:rPr lang="pl-PL" sz="20000" b="1" dirty="0">
                <a:ln w="82550" cmpd="dbl">
                  <a:solidFill>
                    <a:srgbClr val="B24165">
                      <a:alpha val="22000"/>
                    </a:srgbClr>
                  </a:solidFill>
                </a:ln>
                <a:noFill/>
                <a:latin typeface="Montserrat ExtraBold" panose="00000900000000000000" pitchFamily="2" charset="-18"/>
              </a:rPr>
              <a:t>O</a:t>
            </a:r>
          </a:p>
        </p:txBody>
      </p:sp>
      <p:sp>
        <p:nvSpPr>
          <p:cNvPr id="34" name="TextBox 33">
            <a:extLst>
              <a:ext uri="{FF2B5EF4-FFF2-40B4-BE49-F238E27FC236}">
                <a16:creationId xmlns:a16="http://schemas.microsoft.com/office/drawing/2014/main" xmlns="" id="{57027117-07E7-49E7-995E-9301462E3AA2}"/>
              </a:ext>
            </a:extLst>
          </p:cNvPr>
          <p:cNvSpPr txBox="1"/>
          <p:nvPr/>
        </p:nvSpPr>
        <p:spPr>
          <a:xfrm>
            <a:off x="9151573" y="-502559"/>
            <a:ext cx="2101374" cy="3170099"/>
          </a:xfrm>
          <a:prstGeom prst="rect">
            <a:avLst/>
          </a:prstGeom>
          <a:noFill/>
        </p:spPr>
        <p:txBody>
          <a:bodyPr wrap="square" rtlCol="0">
            <a:spAutoFit/>
          </a:bodyPr>
          <a:lstStyle/>
          <a:p>
            <a:r>
              <a:rPr lang="pl-PL" sz="20000" b="1" dirty="0">
                <a:ln w="82550" cmpd="dbl">
                  <a:solidFill>
                    <a:srgbClr val="B24165">
                      <a:alpha val="22000"/>
                    </a:srgbClr>
                  </a:solidFill>
                </a:ln>
                <a:noFill/>
                <a:latin typeface="Montserrat ExtraBold" panose="00000900000000000000" pitchFamily="2" charset="-18"/>
              </a:rPr>
              <a:t>W</a:t>
            </a:r>
          </a:p>
        </p:txBody>
      </p:sp>
      <p:sp>
        <p:nvSpPr>
          <p:cNvPr id="5" name="TextBox 4">
            <a:extLst>
              <a:ext uri="{FF2B5EF4-FFF2-40B4-BE49-F238E27FC236}">
                <a16:creationId xmlns:a16="http://schemas.microsoft.com/office/drawing/2014/main" xmlns="" id="{BD06B9AF-2FEF-48F4-AC69-394C3C55FB39}"/>
              </a:ext>
            </a:extLst>
          </p:cNvPr>
          <p:cNvSpPr txBox="1"/>
          <p:nvPr/>
        </p:nvSpPr>
        <p:spPr>
          <a:xfrm>
            <a:off x="10081918" y="4273283"/>
            <a:ext cx="2101374" cy="3170099"/>
          </a:xfrm>
          <a:prstGeom prst="rect">
            <a:avLst/>
          </a:prstGeom>
          <a:noFill/>
        </p:spPr>
        <p:txBody>
          <a:bodyPr wrap="square" rtlCol="0">
            <a:spAutoFit/>
          </a:bodyPr>
          <a:lstStyle/>
          <a:p>
            <a:r>
              <a:rPr lang="pl-PL" sz="20000" b="1" dirty="0">
                <a:ln w="82550" cmpd="dbl">
                  <a:solidFill>
                    <a:srgbClr val="B24165">
                      <a:alpha val="22000"/>
                    </a:srgbClr>
                  </a:solidFill>
                </a:ln>
                <a:noFill/>
                <a:latin typeface="Montserrat ExtraBold" panose="00000900000000000000" pitchFamily="2" charset="-18"/>
              </a:rPr>
              <a:t>T</a:t>
            </a:r>
          </a:p>
        </p:txBody>
      </p:sp>
      <p:grpSp>
        <p:nvGrpSpPr>
          <p:cNvPr id="4" name="Group 3">
            <a:extLst>
              <a:ext uri="{FF2B5EF4-FFF2-40B4-BE49-F238E27FC236}">
                <a16:creationId xmlns:a16="http://schemas.microsoft.com/office/drawing/2014/main" xmlns="" id="{B6F310B9-EACD-4C7C-8B0E-DC4B26DAD62D}"/>
              </a:ext>
            </a:extLst>
          </p:cNvPr>
          <p:cNvGrpSpPr/>
          <p:nvPr/>
        </p:nvGrpSpPr>
        <p:grpSpPr>
          <a:xfrm>
            <a:off x="1885033" y="164464"/>
            <a:ext cx="5033231" cy="3154491"/>
            <a:chOff x="5518416" y="3390010"/>
            <a:chExt cx="5033231" cy="3154491"/>
          </a:xfrm>
        </p:grpSpPr>
        <p:sp>
          <p:nvSpPr>
            <p:cNvPr id="18" name="TextBox 17">
              <a:extLst>
                <a:ext uri="{FF2B5EF4-FFF2-40B4-BE49-F238E27FC236}">
                  <a16:creationId xmlns:a16="http://schemas.microsoft.com/office/drawing/2014/main" xmlns="" id="{7E92F877-F60C-4BD5-8B0D-4FB38DC0B459}"/>
                </a:ext>
              </a:extLst>
            </p:cNvPr>
            <p:cNvSpPr txBox="1"/>
            <p:nvPr/>
          </p:nvSpPr>
          <p:spPr>
            <a:xfrm>
              <a:off x="5581061" y="3390010"/>
              <a:ext cx="4970586" cy="523220"/>
            </a:xfrm>
            <a:prstGeom prst="rect">
              <a:avLst/>
            </a:prstGeom>
            <a:noFill/>
          </p:spPr>
          <p:txBody>
            <a:bodyPr wrap="square" rtlCol="0">
              <a:spAutoFit/>
            </a:bodyPr>
            <a:lstStyle/>
            <a:p>
              <a:r>
                <a:rPr lang="en-US" sz="2800" dirty="0" smtClean="0">
                  <a:solidFill>
                    <a:srgbClr val="033543"/>
                  </a:solidFill>
                  <a:latin typeface="Montserrat" panose="02000505000000020004" pitchFamily="2" charset="0"/>
                </a:rPr>
                <a:t>Easy to share</a:t>
              </a:r>
              <a:endParaRPr lang="pl-PL" sz="2800" dirty="0">
                <a:solidFill>
                  <a:srgbClr val="033543"/>
                </a:solidFill>
                <a:latin typeface="Montserrat" panose="02000505000000020004" pitchFamily="2" charset="0"/>
              </a:endParaRPr>
            </a:p>
          </p:txBody>
        </p:sp>
        <p:sp>
          <p:nvSpPr>
            <p:cNvPr id="19" name="TextBox 18">
              <a:extLst>
                <a:ext uri="{FF2B5EF4-FFF2-40B4-BE49-F238E27FC236}">
                  <a16:creationId xmlns:a16="http://schemas.microsoft.com/office/drawing/2014/main" xmlns="" id="{2C3D8188-A2C2-4E59-A026-3FC3C26066E2}"/>
                </a:ext>
              </a:extLst>
            </p:cNvPr>
            <p:cNvSpPr txBox="1"/>
            <p:nvPr/>
          </p:nvSpPr>
          <p:spPr>
            <a:xfrm>
              <a:off x="5562012" y="3871510"/>
              <a:ext cx="4129272" cy="584775"/>
            </a:xfrm>
            <a:prstGeom prst="rect">
              <a:avLst/>
            </a:prstGeom>
            <a:noFill/>
          </p:spPr>
          <p:txBody>
            <a:bodyPr wrap="square" rtlCol="0">
              <a:spAutoFit/>
            </a:bodyPr>
            <a:lstStyle/>
            <a:p>
              <a:r>
                <a:rPr lang="en-US" sz="1400" dirty="0" smtClean="0">
                  <a:solidFill>
                    <a:srgbClr val="033543"/>
                  </a:solidFill>
                  <a:latin typeface="Montserrat" panose="02000505000000020004" pitchFamily="2" charset="0"/>
                </a:rPr>
                <a:t>OFFICIALS</a:t>
              </a:r>
              <a:r>
                <a:rPr lang="en-US" sz="1600" dirty="0" smtClean="0">
                  <a:solidFill>
                    <a:srgbClr val="033543"/>
                  </a:solidFill>
                  <a:latin typeface="Montserrat" panose="02000505000000020004" pitchFamily="2" charset="0"/>
                </a:rPr>
                <a:t> can easily share the report to the admin Immediately</a:t>
              </a:r>
              <a:endParaRPr lang="pl-PL" sz="1600" dirty="0">
                <a:solidFill>
                  <a:srgbClr val="033543"/>
                </a:solidFill>
                <a:latin typeface="Montserrat" panose="02000505000000020004" pitchFamily="2" charset="0"/>
              </a:endParaRPr>
            </a:p>
          </p:txBody>
        </p:sp>
        <p:sp>
          <p:nvSpPr>
            <p:cNvPr id="20" name="TextBox 19">
              <a:extLst>
                <a:ext uri="{FF2B5EF4-FFF2-40B4-BE49-F238E27FC236}">
                  <a16:creationId xmlns:a16="http://schemas.microsoft.com/office/drawing/2014/main" xmlns="" id="{120970CB-B18D-4DE6-8135-0144B529CB96}"/>
                </a:ext>
              </a:extLst>
            </p:cNvPr>
            <p:cNvSpPr txBox="1"/>
            <p:nvPr/>
          </p:nvSpPr>
          <p:spPr>
            <a:xfrm>
              <a:off x="5542961" y="4507085"/>
              <a:ext cx="4970586" cy="523220"/>
            </a:xfrm>
            <a:prstGeom prst="rect">
              <a:avLst/>
            </a:prstGeom>
            <a:noFill/>
          </p:spPr>
          <p:txBody>
            <a:bodyPr wrap="square" rtlCol="0">
              <a:spAutoFit/>
            </a:bodyPr>
            <a:lstStyle/>
            <a:p>
              <a:r>
                <a:rPr lang="en-US" sz="2800" dirty="0" smtClean="0">
                  <a:solidFill>
                    <a:srgbClr val="033543"/>
                  </a:solidFill>
                  <a:latin typeface="Montserrat" panose="02000505000000020004" pitchFamily="2" charset="0"/>
                </a:rPr>
                <a:t>Hustle Free</a:t>
              </a:r>
              <a:endParaRPr lang="pl-PL" sz="2800" dirty="0">
                <a:solidFill>
                  <a:srgbClr val="033543"/>
                </a:solidFill>
                <a:latin typeface="Montserrat" panose="02000505000000020004" pitchFamily="2" charset="0"/>
              </a:endParaRPr>
            </a:p>
          </p:txBody>
        </p:sp>
        <p:sp>
          <p:nvSpPr>
            <p:cNvPr id="21" name="TextBox 20">
              <a:extLst>
                <a:ext uri="{FF2B5EF4-FFF2-40B4-BE49-F238E27FC236}">
                  <a16:creationId xmlns:a16="http://schemas.microsoft.com/office/drawing/2014/main" xmlns="" id="{73869CD9-0D4A-4C31-9498-8F26F8850015}"/>
                </a:ext>
              </a:extLst>
            </p:cNvPr>
            <p:cNvSpPr txBox="1"/>
            <p:nvPr/>
          </p:nvSpPr>
          <p:spPr>
            <a:xfrm>
              <a:off x="5518416" y="4969007"/>
              <a:ext cx="3642949" cy="830997"/>
            </a:xfrm>
            <a:prstGeom prst="rect">
              <a:avLst/>
            </a:prstGeom>
            <a:noFill/>
          </p:spPr>
          <p:txBody>
            <a:bodyPr wrap="square" rtlCol="0">
              <a:spAutoFit/>
            </a:bodyPr>
            <a:lstStyle/>
            <a:p>
              <a:r>
                <a:rPr lang="en-US" sz="1600" dirty="0" smtClean="0">
                  <a:solidFill>
                    <a:srgbClr val="033543"/>
                  </a:solidFill>
                  <a:latin typeface="Montserrat" panose="02000505000000020004" pitchFamily="2" charset="0"/>
                </a:rPr>
                <a:t>No Calls, No Extra App </a:t>
              </a:r>
              <a:r>
                <a:rPr lang="en-US" sz="1600" dirty="0">
                  <a:solidFill>
                    <a:srgbClr val="033543"/>
                  </a:solidFill>
                  <a:latin typeface="Montserrat" panose="02000505000000020004" pitchFamily="2" charset="0"/>
                </a:rPr>
                <a:t>T</a:t>
              </a:r>
              <a:r>
                <a:rPr lang="en-US" sz="1600" dirty="0" smtClean="0">
                  <a:solidFill>
                    <a:srgbClr val="033543"/>
                  </a:solidFill>
                  <a:latin typeface="Montserrat" panose="02000505000000020004" pitchFamily="2" charset="0"/>
                </a:rPr>
                <a:t>o Download</a:t>
              </a:r>
            </a:p>
            <a:p>
              <a:pPr marL="285750" indent="-285750">
                <a:buFontTx/>
                <a:buChar char="-"/>
              </a:pPr>
              <a:endParaRPr lang="pl-PL" sz="1600" dirty="0">
                <a:solidFill>
                  <a:srgbClr val="033543"/>
                </a:solidFill>
                <a:latin typeface="Montserrat" panose="02000505000000020004" pitchFamily="2" charset="0"/>
              </a:endParaRPr>
            </a:p>
          </p:txBody>
        </p:sp>
        <p:sp>
          <p:nvSpPr>
            <p:cNvPr id="31" name="TextBox 30">
              <a:extLst>
                <a:ext uri="{FF2B5EF4-FFF2-40B4-BE49-F238E27FC236}">
                  <a16:creationId xmlns:a16="http://schemas.microsoft.com/office/drawing/2014/main" xmlns="" id="{120970CB-B18D-4DE6-8135-0144B529CB96}"/>
                </a:ext>
              </a:extLst>
            </p:cNvPr>
            <p:cNvSpPr txBox="1"/>
            <p:nvPr/>
          </p:nvSpPr>
          <p:spPr>
            <a:xfrm>
              <a:off x="5546443" y="5590394"/>
              <a:ext cx="4476141" cy="954107"/>
            </a:xfrm>
            <a:prstGeom prst="rect">
              <a:avLst/>
            </a:prstGeom>
            <a:noFill/>
          </p:spPr>
          <p:txBody>
            <a:bodyPr wrap="square" rtlCol="0">
              <a:spAutoFit/>
            </a:bodyPr>
            <a:lstStyle/>
            <a:p>
              <a:r>
                <a:rPr lang="en-US" sz="2800" dirty="0" smtClean="0">
                  <a:solidFill>
                    <a:srgbClr val="033543"/>
                  </a:solidFill>
                  <a:latin typeface="Montserrat" panose="02000505000000020004" pitchFamily="2" charset="0"/>
                </a:rPr>
                <a:t>Resource </a:t>
              </a:r>
              <a:r>
                <a:rPr lang="en-US" sz="2800" dirty="0" err="1" smtClean="0">
                  <a:solidFill>
                    <a:srgbClr val="033543"/>
                  </a:solidFill>
                  <a:latin typeface="Montserrat" panose="02000505000000020004" pitchFamily="2" charset="0"/>
                </a:rPr>
                <a:t>Optimisation</a:t>
              </a:r>
              <a:endParaRPr lang="pl-PL" sz="2800" dirty="0">
                <a:solidFill>
                  <a:srgbClr val="033543"/>
                </a:solidFill>
                <a:latin typeface="Montserrat" panose="02000505000000020004" pitchFamily="2" charset="0"/>
              </a:endParaRPr>
            </a:p>
          </p:txBody>
        </p:sp>
      </p:grpSp>
      <p:grpSp>
        <p:nvGrpSpPr>
          <p:cNvPr id="23" name="Group 22">
            <a:extLst>
              <a:ext uri="{FF2B5EF4-FFF2-40B4-BE49-F238E27FC236}">
                <a16:creationId xmlns:a16="http://schemas.microsoft.com/office/drawing/2014/main" xmlns="" id="{D310BDB4-CCB5-42FC-94DA-8793821E3507}"/>
              </a:ext>
            </a:extLst>
          </p:cNvPr>
          <p:cNvGrpSpPr/>
          <p:nvPr/>
        </p:nvGrpSpPr>
        <p:grpSpPr>
          <a:xfrm>
            <a:off x="6494920" y="540374"/>
            <a:ext cx="5024805" cy="2632025"/>
            <a:chOff x="5562012" y="3549923"/>
            <a:chExt cx="5024805" cy="2632025"/>
          </a:xfrm>
        </p:grpSpPr>
        <p:sp>
          <p:nvSpPr>
            <p:cNvPr id="24" name="TextBox 23">
              <a:extLst>
                <a:ext uri="{FF2B5EF4-FFF2-40B4-BE49-F238E27FC236}">
                  <a16:creationId xmlns:a16="http://schemas.microsoft.com/office/drawing/2014/main" xmlns="" id="{00365624-90A3-4EFA-83DB-C49874828A58}"/>
                </a:ext>
              </a:extLst>
            </p:cNvPr>
            <p:cNvSpPr txBox="1"/>
            <p:nvPr/>
          </p:nvSpPr>
          <p:spPr>
            <a:xfrm>
              <a:off x="5581061" y="3549923"/>
              <a:ext cx="4970586" cy="523220"/>
            </a:xfrm>
            <a:prstGeom prst="rect">
              <a:avLst/>
            </a:prstGeom>
            <a:noFill/>
          </p:spPr>
          <p:txBody>
            <a:bodyPr wrap="square" rtlCol="0">
              <a:spAutoFit/>
            </a:bodyPr>
            <a:lstStyle/>
            <a:p>
              <a:r>
                <a:rPr lang="en-US" sz="2800" dirty="0" smtClean="0">
                  <a:solidFill>
                    <a:srgbClr val="033543"/>
                  </a:solidFill>
                  <a:latin typeface="Montserrat" panose="02000505000000020004" pitchFamily="2" charset="0"/>
                </a:rPr>
                <a:t>Live Location</a:t>
              </a:r>
              <a:endParaRPr lang="pl-PL" sz="2800" dirty="0">
                <a:solidFill>
                  <a:srgbClr val="033543"/>
                </a:solidFill>
                <a:latin typeface="Montserrat" panose="02000505000000020004" pitchFamily="2" charset="0"/>
              </a:endParaRPr>
            </a:p>
          </p:txBody>
        </p:sp>
        <p:sp>
          <p:nvSpPr>
            <p:cNvPr id="25" name="TextBox 24">
              <a:extLst>
                <a:ext uri="{FF2B5EF4-FFF2-40B4-BE49-F238E27FC236}">
                  <a16:creationId xmlns:a16="http://schemas.microsoft.com/office/drawing/2014/main" xmlns="" id="{35F05FC1-066E-4EE8-B6BE-8886CFFC76BF}"/>
                </a:ext>
              </a:extLst>
            </p:cNvPr>
            <p:cNvSpPr txBox="1"/>
            <p:nvPr/>
          </p:nvSpPr>
          <p:spPr>
            <a:xfrm>
              <a:off x="5562012" y="4073143"/>
              <a:ext cx="2942450" cy="584775"/>
            </a:xfrm>
            <a:prstGeom prst="rect">
              <a:avLst/>
            </a:prstGeom>
            <a:noFill/>
          </p:spPr>
          <p:txBody>
            <a:bodyPr wrap="square" rtlCol="0">
              <a:spAutoFit/>
            </a:bodyPr>
            <a:lstStyle/>
            <a:p>
              <a:pPr marL="285750" indent="-285750">
                <a:buFontTx/>
                <a:buChar char="-"/>
              </a:pPr>
              <a:r>
                <a:rPr lang="en-US" sz="1600" dirty="0" smtClean="0">
                  <a:solidFill>
                    <a:srgbClr val="033543"/>
                  </a:solidFill>
                  <a:latin typeface="Montserrat" panose="02000505000000020004" pitchFamily="2" charset="0"/>
                </a:rPr>
                <a:t>Will train the bot to take live location</a:t>
              </a:r>
              <a:endParaRPr lang="pl-PL" sz="1600" dirty="0">
                <a:solidFill>
                  <a:srgbClr val="033543"/>
                </a:solidFill>
                <a:latin typeface="Montserrat" panose="02000505000000020004" pitchFamily="2" charset="0"/>
              </a:endParaRPr>
            </a:p>
          </p:txBody>
        </p:sp>
        <p:sp>
          <p:nvSpPr>
            <p:cNvPr id="45" name="TextBox 44">
              <a:extLst>
                <a:ext uri="{FF2B5EF4-FFF2-40B4-BE49-F238E27FC236}">
                  <a16:creationId xmlns:a16="http://schemas.microsoft.com/office/drawing/2014/main" xmlns="" id="{00365624-90A3-4EFA-83DB-C49874828A58}"/>
                </a:ext>
              </a:extLst>
            </p:cNvPr>
            <p:cNvSpPr txBox="1"/>
            <p:nvPr/>
          </p:nvSpPr>
          <p:spPr>
            <a:xfrm>
              <a:off x="5616231" y="4851177"/>
              <a:ext cx="4970586" cy="523220"/>
            </a:xfrm>
            <a:prstGeom prst="rect">
              <a:avLst/>
            </a:prstGeom>
            <a:noFill/>
          </p:spPr>
          <p:txBody>
            <a:bodyPr wrap="square" rtlCol="0">
              <a:spAutoFit/>
            </a:bodyPr>
            <a:lstStyle/>
            <a:p>
              <a:r>
                <a:rPr lang="en-US" sz="2800" dirty="0" smtClean="0">
                  <a:solidFill>
                    <a:srgbClr val="033543"/>
                  </a:solidFill>
                  <a:latin typeface="Montserrat" panose="02000505000000020004" pitchFamily="2" charset="0"/>
                </a:rPr>
                <a:t>Natural Language </a:t>
              </a:r>
              <a:endParaRPr lang="pl-PL" sz="2800" dirty="0">
                <a:solidFill>
                  <a:srgbClr val="033543"/>
                </a:solidFill>
                <a:latin typeface="Montserrat" panose="02000505000000020004" pitchFamily="2" charset="0"/>
              </a:endParaRPr>
            </a:p>
          </p:txBody>
        </p:sp>
        <p:sp>
          <p:nvSpPr>
            <p:cNvPr id="46" name="TextBox 45">
              <a:extLst>
                <a:ext uri="{FF2B5EF4-FFF2-40B4-BE49-F238E27FC236}">
                  <a16:creationId xmlns:a16="http://schemas.microsoft.com/office/drawing/2014/main" xmlns="" id="{35F05FC1-066E-4EE8-B6BE-8886CFFC76BF}"/>
                </a:ext>
              </a:extLst>
            </p:cNvPr>
            <p:cNvSpPr txBox="1"/>
            <p:nvPr/>
          </p:nvSpPr>
          <p:spPr>
            <a:xfrm>
              <a:off x="5597181" y="5350951"/>
              <a:ext cx="4722857" cy="830997"/>
            </a:xfrm>
            <a:prstGeom prst="rect">
              <a:avLst/>
            </a:prstGeom>
            <a:noFill/>
          </p:spPr>
          <p:txBody>
            <a:bodyPr wrap="square" rtlCol="0">
              <a:spAutoFit/>
            </a:bodyPr>
            <a:lstStyle/>
            <a:p>
              <a:pPr marL="285750" indent="-285750">
                <a:buFontTx/>
                <a:buChar char="-"/>
              </a:pPr>
              <a:r>
                <a:rPr lang="en-US" sz="1600" dirty="0" smtClean="0">
                  <a:solidFill>
                    <a:srgbClr val="033543"/>
                  </a:solidFill>
                  <a:latin typeface="Montserrat" panose="02000505000000020004" pitchFamily="2" charset="0"/>
                </a:rPr>
                <a:t>We can train our bot to understand the natural language of the user.</a:t>
              </a:r>
            </a:p>
            <a:p>
              <a:pPr marL="285750" indent="-285750">
                <a:buFontTx/>
                <a:buChar char="-"/>
              </a:pPr>
              <a:r>
                <a:rPr lang="en-US" sz="1600" dirty="0" smtClean="0">
                  <a:solidFill>
                    <a:srgbClr val="033543"/>
                  </a:solidFill>
                  <a:latin typeface="Montserrat" panose="02000505000000020004" pitchFamily="2" charset="0"/>
                </a:rPr>
                <a:t>Using Machine Learning model</a:t>
              </a:r>
              <a:endParaRPr lang="pl-PL" sz="1600" dirty="0">
                <a:solidFill>
                  <a:srgbClr val="033543"/>
                </a:solidFill>
                <a:latin typeface="Montserrat" panose="02000505000000020004" pitchFamily="2" charset="0"/>
              </a:endParaRPr>
            </a:p>
          </p:txBody>
        </p:sp>
      </p:grpSp>
      <p:grpSp>
        <p:nvGrpSpPr>
          <p:cNvPr id="35" name="Group 34">
            <a:extLst>
              <a:ext uri="{FF2B5EF4-FFF2-40B4-BE49-F238E27FC236}">
                <a16:creationId xmlns:a16="http://schemas.microsoft.com/office/drawing/2014/main" xmlns="" id="{31097AC5-BEA0-4E17-B918-8D39EC7BC391}"/>
              </a:ext>
            </a:extLst>
          </p:cNvPr>
          <p:cNvGrpSpPr/>
          <p:nvPr/>
        </p:nvGrpSpPr>
        <p:grpSpPr>
          <a:xfrm>
            <a:off x="2147046" y="3813156"/>
            <a:ext cx="5103937" cy="2746879"/>
            <a:chOff x="5452106" y="3549923"/>
            <a:chExt cx="5103937" cy="2746879"/>
          </a:xfrm>
        </p:grpSpPr>
        <p:sp>
          <p:nvSpPr>
            <p:cNvPr id="36" name="TextBox 35">
              <a:extLst>
                <a:ext uri="{FF2B5EF4-FFF2-40B4-BE49-F238E27FC236}">
                  <a16:creationId xmlns:a16="http://schemas.microsoft.com/office/drawing/2014/main" xmlns="" id="{0DE9F326-589F-4F37-A04F-0AB5A12E74C4}"/>
                </a:ext>
              </a:extLst>
            </p:cNvPr>
            <p:cNvSpPr txBox="1"/>
            <p:nvPr/>
          </p:nvSpPr>
          <p:spPr>
            <a:xfrm>
              <a:off x="5581061" y="3549923"/>
              <a:ext cx="4970586" cy="523220"/>
            </a:xfrm>
            <a:prstGeom prst="rect">
              <a:avLst/>
            </a:prstGeom>
            <a:noFill/>
          </p:spPr>
          <p:txBody>
            <a:bodyPr wrap="square" rtlCol="0">
              <a:spAutoFit/>
            </a:bodyPr>
            <a:lstStyle/>
            <a:p>
              <a:r>
                <a:rPr lang="en-US" sz="2800" dirty="0" smtClean="0">
                  <a:solidFill>
                    <a:srgbClr val="033543"/>
                  </a:solidFill>
                  <a:latin typeface="Montserrat" panose="02000505000000020004" pitchFamily="2" charset="0"/>
                </a:rPr>
                <a:t>Scalable</a:t>
              </a:r>
              <a:endParaRPr lang="pl-PL" sz="2800" dirty="0">
                <a:solidFill>
                  <a:srgbClr val="033543"/>
                </a:solidFill>
                <a:latin typeface="Montserrat" panose="02000505000000020004" pitchFamily="2" charset="0"/>
              </a:endParaRPr>
            </a:p>
          </p:txBody>
        </p:sp>
        <p:sp>
          <p:nvSpPr>
            <p:cNvPr id="37" name="TextBox 36">
              <a:extLst>
                <a:ext uri="{FF2B5EF4-FFF2-40B4-BE49-F238E27FC236}">
                  <a16:creationId xmlns:a16="http://schemas.microsoft.com/office/drawing/2014/main" xmlns="" id="{72322DEE-234C-4C33-BD16-B4F2F0096E84}"/>
                </a:ext>
              </a:extLst>
            </p:cNvPr>
            <p:cNvSpPr txBox="1"/>
            <p:nvPr/>
          </p:nvSpPr>
          <p:spPr>
            <a:xfrm>
              <a:off x="5562011" y="4068670"/>
              <a:ext cx="3839050" cy="830997"/>
            </a:xfrm>
            <a:prstGeom prst="rect">
              <a:avLst/>
            </a:prstGeom>
            <a:noFill/>
          </p:spPr>
          <p:txBody>
            <a:bodyPr wrap="square" rtlCol="0">
              <a:spAutoFit/>
            </a:bodyPr>
            <a:lstStyle/>
            <a:p>
              <a:pPr marL="285750" indent="-285750">
                <a:buFontTx/>
                <a:buChar char="-"/>
              </a:pPr>
              <a:r>
                <a:rPr lang="en-US" sz="1600" dirty="0" smtClean="0">
                  <a:solidFill>
                    <a:srgbClr val="033543"/>
                  </a:solidFill>
                  <a:latin typeface="Montserrat" panose="02000505000000020004" pitchFamily="2" charset="0"/>
                </a:rPr>
                <a:t>Multiple Number of users can be added</a:t>
              </a:r>
            </a:p>
            <a:p>
              <a:pPr marL="285750" indent="-285750">
                <a:buFontTx/>
                <a:buChar char="-"/>
              </a:pPr>
              <a:endParaRPr lang="pl-PL" sz="1600" dirty="0">
                <a:solidFill>
                  <a:srgbClr val="033543"/>
                </a:solidFill>
                <a:latin typeface="Montserrat" panose="02000505000000020004" pitchFamily="2" charset="0"/>
              </a:endParaRPr>
            </a:p>
          </p:txBody>
        </p:sp>
        <p:sp>
          <p:nvSpPr>
            <p:cNvPr id="38" name="TextBox 37">
              <a:extLst>
                <a:ext uri="{FF2B5EF4-FFF2-40B4-BE49-F238E27FC236}">
                  <a16:creationId xmlns:a16="http://schemas.microsoft.com/office/drawing/2014/main" xmlns="" id="{391F4113-0291-40B1-B180-540BD64C07D1}"/>
                </a:ext>
              </a:extLst>
            </p:cNvPr>
            <p:cNvSpPr txBox="1"/>
            <p:nvPr/>
          </p:nvSpPr>
          <p:spPr>
            <a:xfrm>
              <a:off x="5585457" y="4911889"/>
              <a:ext cx="4970586" cy="523220"/>
            </a:xfrm>
            <a:prstGeom prst="rect">
              <a:avLst/>
            </a:prstGeom>
            <a:noFill/>
          </p:spPr>
          <p:txBody>
            <a:bodyPr wrap="square" rtlCol="0">
              <a:spAutoFit/>
            </a:bodyPr>
            <a:lstStyle/>
            <a:p>
              <a:endParaRPr lang="pl-PL" sz="2800" dirty="0">
                <a:solidFill>
                  <a:srgbClr val="033543"/>
                </a:solidFill>
                <a:latin typeface="Montserrat" panose="02000505000000020004" pitchFamily="2" charset="0"/>
              </a:endParaRPr>
            </a:p>
          </p:txBody>
        </p:sp>
        <p:sp>
          <p:nvSpPr>
            <p:cNvPr id="39" name="TextBox 38">
              <a:extLst>
                <a:ext uri="{FF2B5EF4-FFF2-40B4-BE49-F238E27FC236}">
                  <a16:creationId xmlns:a16="http://schemas.microsoft.com/office/drawing/2014/main" xmlns="" id="{1A653B53-7B44-4F5A-903C-660DEA120484}"/>
                </a:ext>
              </a:extLst>
            </p:cNvPr>
            <p:cNvSpPr txBox="1"/>
            <p:nvPr/>
          </p:nvSpPr>
          <p:spPr>
            <a:xfrm>
              <a:off x="5452106" y="5465805"/>
              <a:ext cx="4233574" cy="830997"/>
            </a:xfrm>
            <a:prstGeom prst="rect">
              <a:avLst/>
            </a:prstGeom>
            <a:noFill/>
          </p:spPr>
          <p:txBody>
            <a:bodyPr wrap="square" rtlCol="0">
              <a:spAutoFit/>
            </a:bodyPr>
            <a:lstStyle/>
            <a:p>
              <a:r>
                <a:rPr lang="en-US" sz="1600" dirty="0" smtClean="0">
                  <a:solidFill>
                    <a:srgbClr val="033543"/>
                  </a:solidFill>
                  <a:latin typeface="Montserrat" panose="02000505000000020004" pitchFamily="2" charset="0"/>
                </a:rPr>
                <a:t>Same application can run over different channels </a:t>
              </a:r>
              <a:r>
                <a:rPr lang="en-US" sz="1600" dirty="0" err="1" smtClean="0">
                  <a:solidFill>
                    <a:srgbClr val="033543"/>
                  </a:solidFill>
                  <a:latin typeface="Montserrat" panose="02000505000000020004" pitchFamily="2" charset="0"/>
                </a:rPr>
                <a:t>Eg</a:t>
              </a:r>
              <a:r>
                <a:rPr lang="en-US" sz="1600" dirty="0" smtClean="0">
                  <a:solidFill>
                    <a:srgbClr val="033543"/>
                  </a:solidFill>
                  <a:latin typeface="Montserrat" panose="02000505000000020004" pitchFamily="2" charset="0"/>
                </a:rPr>
                <a:t>. </a:t>
              </a:r>
              <a:r>
                <a:rPr lang="en-US" sz="1600" dirty="0" err="1" smtClean="0">
                  <a:solidFill>
                    <a:srgbClr val="033543"/>
                  </a:solidFill>
                  <a:latin typeface="Montserrat" panose="02000505000000020004" pitchFamily="2" charset="0"/>
                </a:rPr>
                <a:t>MSTeams</a:t>
              </a:r>
              <a:r>
                <a:rPr lang="en-US" sz="1600" dirty="0" smtClean="0">
                  <a:solidFill>
                    <a:srgbClr val="033543"/>
                  </a:solidFill>
                  <a:latin typeface="Montserrat" panose="02000505000000020004" pitchFamily="2" charset="0"/>
                </a:rPr>
                <a:t>, </a:t>
              </a:r>
            </a:p>
            <a:p>
              <a:r>
                <a:rPr lang="en-US" sz="1600" dirty="0" err="1" smtClean="0">
                  <a:solidFill>
                    <a:srgbClr val="033543"/>
                  </a:solidFill>
                  <a:latin typeface="Montserrat" panose="02000505000000020004" pitchFamily="2" charset="0"/>
                </a:rPr>
                <a:t>Wechat</a:t>
              </a:r>
              <a:r>
                <a:rPr lang="en-US" sz="1600" dirty="0" smtClean="0">
                  <a:solidFill>
                    <a:srgbClr val="033543"/>
                  </a:solidFill>
                  <a:latin typeface="Montserrat" panose="02000505000000020004" pitchFamily="2" charset="0"/>
                </a:rPr>
                <a:t>, Email …</a:t>
              </a:r>
              <a:endParaRPr lang="en-US" sz="1600" dirty="0">
                <a:solidFill>
                  <a:srgbClr val="033543"/>
                </a:solidFill>
                <a:latin typeface="Montserrat" panose="02000505000000020004" pitchFamily="2" charset="0"/>
              </a:endParaRPr>
            </a:p>
          </p:txBody>
        </p:sp>
      </p:grpSp>
      <p:grpSp>
        <p:nvGrpSpPr>
          <p:cNvPr id="40" name="Group 39">
            <a:extLst>
              <a:ext uri="{FF2B5EF4-FFF2-40B4-BE49-F238E27FC236}">
                <a16:creationId xmlns:a16="http://schemas.microsoft.com/office/drawing/2014/main" xmlns="" id="{823FAF20-4543-432E-954F-C3F58791A05C}"/>
              </a:ext>
            </a:extLst>
          </p:cNvPr>
          <p:cNvGrpSpPr/>
          <p:nvPr/>
        </p:nvGrpSpPr>
        <p:grpSpPr>
          <a:xfrm>
            <a:off x="6494920" y="4069818"/>
            <a:ext cx="5008686" cy="2451641"/>
            <a:chOff x="5542961" y="3461023"/>
            <a:chExt cx="5008686" cy="2451641"/>
          </a:xfrm>
        </p:grpSpPr>
        <p:sp>
          <p:nvSpPr>
            <p:cNvPr id="41" name="TextBox 40">
              <a:extLst>
                <a:ext uri="{FF2B5EF4-FFF2-40B4-BE49-F238E27FC236}">
                  <a16:creationId xmlns:a16="http://schemas.microsoft.com/office/drawing/2014/main" xmlns="" id="{D742DDB1-225C-45B3-96CA-183F2DF450A5}"/>
                </a:ext>
              </a:extLst>
            </p:cNvPr>
            <p:cNvSpPr txBox="1"/>
            <p:nvPr/>
          </p:nvSpPr>
          <p:spPr>
            <a:xfrm>
              <a:off x="5581061" y="3461023"/>
              <a:ext cx="4970586" cy="523220"/>
            </a:xfrm>
            <a:prstGeom prst="rect">
              <a:avLst/>
            </a:prstGeom>
            <a:noFill/>
          </p:spPr>
          <p:txBody>
            <a:bodyPr wrap="square" rtlCol="0">
              <a:spAutoFit/>
            </a:bodyPr>
            <a:lstStyle/>
            <a:p>
              <a:r>
                <a:rPr lang="en-US" sz="2800" dirty="0" smtClean="0">
                  <a:solidFill>
                    <a:srgbClr val="033543"/>
                  </a:solidFill>
                  <a:latin typeface="Montserrat" panose="02000505000000020004" pitchFamily="2" charset="0"/>
                </a:rPr>
                <a:t>Virus / Bugs</a:t>
              </a:r>
              <a:endParaRPr lang="pl-PL" sz="2800" dirty="0">
                <a:solidFill>
                  <a:srgbClr val="033543"/>
                </a:solidFill>
                <a:latin typeface="Montserrat" panose="02000505000000020004" pitchFamily="2" charset="0"/>
              </a:endParaRPr>
            </a:p>
          </p:txBody>
        </p:sp>
        <p:sp>
          <p:nvSpPr>
            <p:cNvPr id="42" name="TextBox 41">
              <a:extLst>
                <a:ext uri="{FF2B5EF4-FFF2-40B4-BE49-F238E27FC236}">
                  <a16:creationId xmlns:a16="http://schemas.microsoft.com/office/drawing/2014/main" xmlns="" id="{8B2A3CA4-99D4-4924-9B12-A34C8DDBC591}"/>
                </a:ext>
              </a:extLst>
            </p:cNvPr>
            <p:cNvSpPr txBox="1"/>
            <p:nvPr/>
          </p:nvSpPr>
          <p:spPr>
            <a:xfrm>
              <a:off x="5609880" y="4011318"/>
              <a:ext cx="3642949" cy="338554"/>
            </a:xfrm>
            <a:prstGeom prst="rect">
              <a:avLst/>
            </a:prstGeom>
            <a:noFill/>
          </p:spPr>
          <p:txBody>
            <a:bodyPr wrap="square" rtlCol="0">
              <a:spAutoFit/>
            </a:bodyPr>
            <a:lstStyle/>
            <a:p>
              <a:r>
                <a:rPr lang="en-US" sz="1600" dirty="0" smtClean="0">
                  <a:solidFill>
                    <a:srgbClr val="033543"/>
                  </a:solidFill>
                  <a:latin typeface="Montserrat" panose="02000505000000020004" pitchFamily="2" charset="0"/>
                </a:rPr>
                <a:t>With exposure over internet, </a:t>
              </a:r>
              <a:endParaRPr lang="pl-PL" sz="1600" dirty="0">
                <a:solidFill>
                  <a:srgbClr val="033543"/>
                </a:solidFill>
                <a:latin typeface="Montserrat" panose="02000505000000020004" pitchFamily="2" charset="0"/>
              </a:endParaRPr>
            </a:p>
          </p:txBody>
        </p:sp>
        <p:sp>
          <p:nvSpPr>
            <p:cNvPr id="43" name="TextBox 42">
              <a:extLst>
                <a:ext uri="{FF2B5EF4-FFF2-40B4-BE49-F238E27FC236}">
                  <a16:creationId xmlns:a16="http://schemas.microsoft.com/office/drawing/2014/main" xmlns="" id="{78CE13DA-4220-4785-B23D-D17987762A41}"/>
                </a:ext>
              </a:extLst>
            </p:cNvPr>
            <p:cNvSpPr txBox="1"/>
            <p:nvPr/>
          </p:nvSpPr>
          <p:spPr>
            <a:xfrm>
              <a:off x="5562011" y="4691376"/>
              <a:ext cx="4970586" cy="523220"/>
            </a:xfrm>
            <a:prstGeom prst="rect">
              <a:avLst/>
            </a:prstGeom>
            <a:noFill/>
          </p:spPr>
          <p:txBody>
            <a:bodyPr wrap="square" rtlCol="0">
              <a:spAutoFit/>
            </a:bodyPr>
            <a:lstStyle/>
            <a:p>
              <a:r>
                <a:rPr lang="en-US" sz="2800" dirty="0" smtClean="0">
                  <a:solidFill>
                    <a:srgbClr val="033543"/>
                  </a:solidFill>
                  <a:latin typeface="Montserrat" panose="02000505000000020004" pitchFamily="2" charset="0"/>
                </a:rPr>
                <a:t>Recurring Cost</a:t>
              </a:r>
              <a:endParaRPr lang="pl-PL" sz="2800" dirty="0">
                <a:solidFill>
                  <a:srgbClr val="033543"/>
                </a:solidFill>
                <a:latin typeface="Montserrat" panose="02000505000000020004" pitchFamily="2" charset="0"/>
              </a:endParaRPr>
            </a:p>
          </p:txBody>
        </p:sp>
        <p:sp>
          <p:nvSpPr>
            <p:cNvPr id="44" name="TextBox 43">
              <a:extLst>
                <a:ext uri="{FF2B5EF4-FFF2-40B4-BE49-F238E27FC236}">
                  <a16:creationId xmlns:a16="http://schemas.microsoft.com/office/drawing/2014/main" xmlns="" id="{36DCC397-996B-41A1-93AD-12C1053B7057}"/>
                </a:ext>
              </a:extLst>
            </p:cNvPr>
            <p:cNvSpPr txBox="1"/>
            <p:nvPr/>
          </p:nvSpPr>
          <p:spPr>
            <a:xfrm>
              <a:off x="5542961" y="5327889"/>
              <a:ext cx="3880980" cy="584775"/>
            </a:xfrm>
            <a:prstGeom prst="rect">
              <a:avLst/>
            </a:prstGeom>
            <a:noFill/>
          </p:spPr>
          <p:txBody>
            <a:bodyPr wrap="square" rtlCol="0">
              <a:spAutoFit/>
            </a:bodyPr>
            <a:lstStyle/>
            <a:p>
              <a:r>
                <a:rPr lang="en-US" sz="1600" dirty="0" smtClean="0">
                  <a:solidFill>
                    <a:srgbClr val="033543"/>
                  </a:solidFill>
                  <a:latin typeface="Montserrat" panose="02000505000000020004" pitchFamily="2" charset="0"/>
                </a:rPr>
                <a:t>A small but recurring amount of Funds paid to azure.</a:t>
              </a:r>
              <a:endParaRPr lang="pl-PL" sz="1600" dirty="0">
                <a:solidFill>
                  <a:srgbClr val="033543"/>
                </a:solidFill>
                <a:latin typeface="Montserrat" panose="02000505000000020004" pitchFamily="2" charset="0"/>
              </a:endParaRPr>
            </a:p>
          </p:txBody>
        </p:sp>
      </p:grpSp>
      <p:sp>
        <p:nvSpPr>
          <p:cNvPr id="7" name="Rectangle 6"/>
          <p:cNvSpPr/>
          <p:nvPr/>
        </p:nvSpPr>
        <p:spPr>
          <a:xfrm>
            <a:off x="2337547" y="5199052"/>
            <a:ext cx="1431354" cy="954107"/>
          </a:xfrm>
          <a:prstGeom prst="rect">
            <a:avLst/>
          </a:prstGeom>
        </p:spPr>
        <p:txBody>
          <a:bodyPr wrap="none">
            <a:spAutoFit/>
          </a:bodyPr>
          <a:lstStyle/>
          <a:p>
            <a:r>
              <a:rPr lang="en-US" sz="2800" dirty="0" smtClean="0">
                <a:solidFill>
                  <a:srgbClr val="033543"/>
                </a:solidFill>
                <a:latin typeface="Montserrat" panose="02000505000000020004" pitchFamily="2" charset="0"/>
              </a:rPr>
              <a:t>Tie-Ups</a:t>
            </a:r>
          </a:p>
          <a:p>
            <a:endParaRPr lang="en-US" sz="2800" dirty="0">
              <a:solidFill>
                <a:srgbClr val="033543"/>
              </a:solidFill>
              <a:latin typeface="Montserrat" panose="02000505000000020004" pitchFamily="2" charset="0"/>
            </a:endParaRPr>
          </a:p>
        </p:txBody>
      </p:sp>
    </p:spTree>
    <p:extLst>
      <p:ext uri="{BB962C8B-B14F-4D97-AF65-F5344CB8AC3E}">
        <p14:creationId xmlns:p14="http://schemas.microsoft.com/office/powerpoint/2010/main" val="183847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txBox="1"/>
          <p:nvPr/>
        </p:nvSpPr>
        <p:spPr>
          <a:xfrm>
            <a:off x="1631581" y="968907"/>
            <a:ext cx="8931568" cy="1015663"/>
          </a:xfrm>
          <a:prstGeom prst="rect">
            <a:avLst/>
          </a:prstGeom>
          <a:noFill/>
        </p:spPr>
        <p:txBody>
          <a:bodyPr wrap="square" rtlCol="0">
            <a:spAutoFit/>
          </a:bodyPr>
          <a:lstStyle/>
          <a:p>
            <a:r>
              <a:rPr lang="pl-PL" sz="6000" dirty="0">
                <a:solidFill>
                  <a:schemeClr val="bg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YOU HELD THROUGH !</a:t>
            </a:r>
            <a:endParaRPr lang="en-US" sz="6000" dirty="0">
              <a:solidFill>
                <a:schemeClr val="bg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 name="Object left"/>
          <p:cNvSpPr/>
          <p:nvPr/>
        </p:nvSpPr>
        <p:spPr>
          <a:xfrm>
            <a:off x="1500952" y="1084034"/>
            <a:ext cx="82550" cy="1726172"/>
          </a:xfrm>
          <a:prstGeom prst="rect">
            <a:avLst/>
          </a:prstGeom>
          <a:solidFill>
            <a:srgbClr val="C6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bject right"/>
          <p:cNvSpPr/>
          <p:nvPr/>
        </p:nvSpPr>
        <p:spPr>
          <a:xfrm>
            <a:off x="10329786" y="1084034"/>
            <a:ext cx="82550" cy="1726172"/>
          </a:xfrm>
          <a:prstGeom prst="rect">
            <a:avLst/>
          </a:prstGeom>
          <a:solidFill>
            <a:srgbClr val="C6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Chuck" descr="http://i730.photobucket.com/albums/ww310/matt_054/ChuckApproves.gif"/>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3635179" y="2219986"/>
            <a:ext cx="4924372" cy="3193844"/>
          </a:xfrm>
          <a:prstGeom prst="rect">
            <a:avLst/>
          </a:prstGeom>
          <a:noFill/>
          <a:extLst>
            <a:ext uri="{909E8E84-426E-40DD-AFC4-6F175D3DCCD1}">
              <a14:hiddenFill xmlns:a14="http://schemas.microsoft.com/office/drawing/2010/main">
                <a:solidFill>
                  <a:srgbClr val="FFFFFF"/>
                </a:solidFill>
              </a14:hiddenFill>
            </a:ext>
          </a:extLst>
        </p:spPr>
      </p:pic>
      <p:sp>
        <p:nvSpPr>
          <p:cNvPr id="9" name="Thank You!"/>
          <p:cNvSpPr txBox="1"/>
          <p:nvPr/>
        </p:nvSpPr>
        <p:spPr>
          <a:xfrm>
            <a:off x="3038237" y="2339988"/>
            <a:ext cx="6115526" cy="1107996"/>
          </a:xfrm>
          <a:prstGeom prst="rect">
            <a:avLst/>
          </a:prstGeom>
          <a:noFill/>
        </p:spPr>
        <p:txBody>
          <a:bodyPr wrap="square" rtlCol="0">
            <a:spAutoFit/>
          </a:bodyPr>
          <a:lstStyle/>
          <a:p>
            <a:pPr algn="ctr"/>
            <a:r>
              <a:rPr lang="pl-PL" sz="6600" dirty="0">
                <a:solidFill>
                  <a:schemeClr val="bg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Thank you!</a:t>
            </a:r>
            <a:endParaRPr lang="en-US" sz="6600" dirty="0">
              <a:solidFill>
                <a:schemeClr val="bg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0" name="Name"/>
          <p:cNvSpPr txBox="1"/>
          <p:nvPr/>
        </p:nvSpPr>
        <p:spPr>
          <a:xfrm>
            <a:off x="7416800" y="5912316"/>
            <a:ext cx="5049134" cy="1200329"/>
          </a:xfrm>
          <a:prstGeom prst="rect">
            <a:avLst/>
          </a:prstGeom>
          <a:noFill/>
        </p:spPr>
        <p:txBody>
          <a:bodyPr wrap="square" rtlCol="0">
            <a:spAutoFit/>
          </a:bodyPr>
          <a:lstStyle/>
          <a:p>
            <a:r>
              <a:rPr lang="en-US" sz="2800" dirty="0" err="1"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Mayank</a:t>
            </a:r>
            <a:r>
              <a:rPr lang="en-US" sz="2800"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 Gupta</a:t>
            </a:r>
          </a:p>
          <a:p>
            <a:r>
              <a:rPr lang="en-US" sz="1600"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.NET </a:t>
            </a:r>
            <a:r>
              <a:rPr lang="en-US" sz="16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DEVELOPER </a:t>
            </a:r>
            <a:r>
              <a:rPr lang="en-US" sz="1600"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INTERN (Under Dr</a:t>
            </a:r>
            <a:r>
              <a:rPr lang="en-US" sz="16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 AMIT </a:t>
            </a:r>
            <a:r>
              <a:rPr lang="en-US" sz="1600"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G. SIR</a:t>
            </a:r>
            <a:r>
              <a:rPr lang="en-US" sz="1600" dirty="0">
                <a:solidFill>
                  <a:schemeClr val="accent2"/>
                </a:solidFill>
                <a:latin typeface="Open Sans" panose="020B0606030504020204" pitchFamily="34" charset="0"/>
                <a:ea typeface="Open Sans" panose="020B0606030504020204" pitchFamily="34" charset="0"/>
                <a:cs typeface="Open Sans" panose="020B0606030504020204" pitchFamily="34" charset="0"/>
              </a:rPr>
              <a:t>)</a:t>
            </a:r>
          </a:p>
          <a:p>
            <a:endParaRPr lang="en-US" sz="2800"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Prepared by:"/>
          <p:cNvSpPr txBox="1"/>
          <p:nvPr/>
        </p:nvSpPr>
        <p:spPr>
          <a:xfrm>
            <a:off x="7439468" y="5647001"/>
            <a:ext cx="3200627" cy="338554"/>
          </a:xfrm>
          <a:prstGeom prst="rect">
            <a:avLst/>
          </a:prstGeom>
          <a:noFill/>
        </p:spPr>
        <p:txBody>
          <a:bodyPr wrap="square" rtlCol="0">
            <a:spAutoFit/>
          </a:bodyPr>
          <a:lstStyle/>
          <a:p>
            <a:r>
              <a:rPr lang="pl-PL" sz="16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Prepared by:</a:t>
            </a:r>
            <a:endParaRPr lang="en-US" sz="16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790446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0" presetClass="entr" presetSubtype="0" fill="hold" nodeType="afterEffect">
                                  <p:stCondLst>
                                    <p:cond delay="50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1000"/>
                                        <p:tgtEl>
                                          <p:spTgt spid="2050"/>
                                        </p:tgtEl>
                                      </p:cBhvr>
                                    </p:animEffect>
                                  </p:childTnLst>
                                </p:cTn>
                              </p:par>
                            </p:childTnLst>
                          </p:cTn>
                        </p:par>
                        <p:par>
                          <p:cTn id="19" fill="hold">
                            <p:stCondLst>
                              <p:cond delay="2500"/>
                            </p:stCondLst>
                            <p:childTnLst>
                              <p:par>
                                <p:cTn id="20" presetID="10" presetClass="exit" presetSubtype="0" fill="hold" grpId="1" nodeType="afterEffect">
                                  <p:stCondLst>
                                    <p:cond delay="3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grpId="1" nodeType="withEffect">
                                  <p:stCondLst>
                                    <p:cond delay="350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350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xit" presetSubtype="0" fill="hold" nodeType="withEffect">
                                  <p:stCondLst>
                                    <p:cond delay="3500"/>
                                  </p:stCondLst>
                                  <p:childTnLst>
                                    <p:animEffect transition="out" filter="fade">
                                      <p:cBhvr>
                                        <p:cTn id="30" dur="500"/>
                                        <p:tgtEl>
                                          <p:spTgt spid="2050"/>
                                        </p:tgtEl>
                                      </p:cBhvr>
                                    </p:animEffect>
                                    <p:set>
                                      <p:cBhvr>
                                        <p:cTn id="31" dur="1" fill="hold">
                                          <p:stCondLst>
                                            <p:cond delay="499"/>
                                          </p:stCondLst>
                                        </p:cTn>
                                        <p:tgtEl>
                                          <p:spTgt spid="2050"/>
                                        </p:tgtEl>
                                        <p:attrNameLst>
                                          <p:attrName>style.visibility</p:attrName>
                                        </p:attrNameLst>
                                      </p:cBhvr>
                                      <p:to>
                                        <p:strVal val="hidden"/>
                                      </p:to>
                                    </p:set>
                                  </p:childTnLst>
                                </p:cTn>
                              </p:par>
                            </p:childTnLst>
                          </p:cTn>
                        </p:par>
                        <p:par>
                          <p:cTn id="32" fill="hold">
                            <p:stCondLst>
                              <p:cond delay="6500"/>
                            </p:stCondLst>
                            <p:childTnLst>
                              <p:par>
                                <p:cTn id="33" presetID="10" presetClass="entr" presetSubtype="0" fill="hold" grpId="0" nodeType="afterEffect">
                                  <p:stCondLst>
                                    <p:cond delay="5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7500"/>
                            </p:stCondLst>
                            <p:childTnLst>
                              <p:par>
                                <p:cTn id="37" presetID="18" presetClass="entr" presetSubtype="12"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strips(downLeft)">
                                      <p:cBhvr>
                                        <p:cTn id="39" dur="500"/>
                                        <p:tgtEl>
                                          <p:spTgt spid="13"/>
                                        </p:tgtEl>
                                      </p:cBhvr>
                                    </p:animEffect>
                                  </p:childTnLst>
                                </p:cTn>
                              </p:par>
                            </p:childTnLst>
                          </p:cTn>
                        </p:par>
                        <p:par>
                          <p:cTn id="40" fill="hold">
                            <p:stCondLst>
                              <p:cond delay="8000"/>
                            </p:stCondLst>
                            <p:childTnLst>
                              <p:par>
                                <p:cTn id="41" presetID="18" presetClass="entr" presetSubtype="12"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strips(downLeft)">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animBg="1"/>
      <p:bldP spid="6" grpId="1" animBg="1"/>
      <p:bldP spid="7" grpId="0" animBg="1"/>
      <p:bldP spid="7" grpId="1" animBg="1"/>
      <p:bldP spid="9" grpId="0"/>
      <p:bldP spid="10"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2622" y="356420"/>
            <a:ext cx="6097532" cy="971659"/>
          </a:xfrm>
          <a:noFill/>
        </p:spPr>
        <p:txBody>
          <a:bodyPr>
            <a:normAutofit fontScale="90000"/>
          </a:bodyPr>
          <a:lstStyle/>
          <a:p>
            <a:r>
              <a:rPr lang="en-US" b="1" dirty="0" err="1" smtClean="0">
                <a:latin typeface="Open Sans" panose="020B0606030504020204" pitchFamily="34" charset="0"/>
                <a:ea typeface="Open Sans" panose="020B0606030504020204" pitchFamily="34" charset="0"/>
                <a:cs typeface="Open Sans" panose="020B0606030504020204" pitchFamily="34" charset="0"/>
              </a:rPr>
              <a:t>GoToMarketBot</a:t>
            </a:r>
            <a:endParaRPr lang="pl-PL" b="1"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1"/>
          <p:cNvSpPr txBox="1">
            <a:spLocks/>
          </p:cNvSpPr>
          <p:nvPr/>
        </p:nvSpPr>
        <p:spPr>
          <a:xfrm>
            <a:off x="7459434" y="282919"/>
            <a:ext cx="3995966" cy="444954"/>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b="1" dirty="0" smtClean="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FROM </a:t>
            </a:r>
            <a:r>
              <a:rPr lang="en-US" sz="1600" b="1" dirty="0" smtClean="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a:t>
            </a:r>
            <a:r>
              <a:rPr lang="en-US" sz="1600" b="1" dirty="0" smtClean="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SUFFICIENCY</a:t>
            </a:r>
            <a:r>
              <a:rPr lang="en-US" sz="1600" b="1" dirty="0" smtClean="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600" b="1" dirty="0" smtClean="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TO </a:t>
            </a:r>
            <a:r>
              <a:rPr lang="en-US" sz="1600" b="1" dirty="0" smtClean="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‘EFFICIENCY’</a:t>
            </a:r>
            <a:endParaRPr lang="pl-PL" sz="1600" b="1"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Oval 5"/>
          <p:cNvSpPr/>
          <p:nvPr/>
        </p:nvSpPr>
        <p:spPr>
          <a:xfrm>
            <a:off x="11509829" y="6270172"/>
            <a:ext cx="406399" cy="406399"/>
          </a:xfrm>
          <a:prstGeom prst="ellipse">
            <a:avLst/>
          </a:prstGeom>
          <a:solidFill>
            <a:srgbClr val="80A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Oval 6"/>
          <p:cNvSpPr/>
          <p:nvPr/>
        </p:nvSpPr>
        <p:spPr>
          <a:xfrm>
            <a:off x="274936" y="6270171"/>
            <a:ext cx="406399" cy="406399"/>
          </a:xfrm>
          <a:prstGeom prst="ellipse">
            <a:avLst/>
          </a:prstGeom>
          <a:solidFill>
            <a:srgbClr val="80A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latin typeface="PT Sans" panose="020B0503020203020204" pitchFamily="34" charset="-18"/>
                <a:ea typeface="PT Sans" panose="020B0503020203020204" pitchFamily="34" charset="-18"/>
              </a:rPr>
              <a:t>7</a:t>
            </a:r>
          </a:p>
        </p:txBody>
      </p:sp>
      <p:sp>
        <p:nvSpPr>
          <p:cNvPr id="8" name="Oval 7"/>
          <p:cNvSpPr/>
          <p:nvPr/>
        </p:nvSpPr>
        <p:spPr>
          <a:xfrm>
            <a:off x="6214857" y="224750"/>
            <a:ext cx="1019063" cy="10190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val 9"/>
          <p:cNvSpPr/>
          <p:nvPr/>
        </p:nvSpPr>
        <p:spPr>
          <a:xfrm>
            <a:off x="315453" y="362068"/>
            <a:ext cx="365882" cy="36588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val 10"/>
          <p:cNvSpPr/>
          <p:nvPr/>
        </p:nvSpPr>
        <p:spPr>
          <a:xfrm>
            <a:off x="822287" y="6254041"/>
            <a:ext cx="194655" cy="19465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val 13"/>
          <p:cNvSpPr/>
          <p:nvPr/>
        </p:nvSpPr>
        <p:spPr>
          <a:xfrm>
            <a:off x="8925741" y="2055828"/>
            <a:ext cx="356849" cy="35684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15" name="Oval 14"/>
          <p:cNvSpPr/>
          <p:nvPr/>
        </p:nvSpPr>
        <p:spPr>
          <a:xfrm>
            <a:off x="9329601" y="1972008"/>
            <a:ext cx="233477" cy="23347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Subtitle 2"/>
          <p:cNvSpPr txBox="1">
            <a:spLocks/>
          </p:cNvSpPr>
          <p:nvPr/>
        </p:nvSpPr>
        <p:spPr>
          <a:xfrm>
            <a:off x="315452" y="1384301"/>
            <a:ext cx="11156275" cy="48350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0000"/>
              </a:lnSpc>
            </a:pPr>
            <a:r>
              <a:rPr lang="en-US" sz="1400" cap="small" dirty="0">
                <a:solidFill>
                  <a:schemeClr val="tx1">
                    <a:lumMod val="50000"/>
                    <a:lumOff val="50000"/>
                  </a:schemeClr>
                </a:solidFill>
                <a:latin typeface="Open Sans" pitchFamily="34" charset="0"/>
                <a:ea typeface="Open Sans" pitchFamily="34" charset="0"/>
                <a:cs typeface="Open Sans" pitchFamily="34" charset="0"/>
              </a:rPr>
              <a:t>It </a:t>
            </a:r>
            <a:r>
              <a:rPr lang="en-US" sz="1400" cap="small" dirty="0" smtClean="0">
                <a:solidFill>
                  <a:schemeClr val="tx1">
                    <a:lumMod val="50000"/>
                    <a:lumOff val="50000"/>
                  </a:schemeClr>
                </a:solidFill>
                <a:latin typeface="Open Sans" pitchFamily="34" charset="0"/>
                <a:ea typeface="Open Sans" pitchFamily="34" charset="0"/>
                <a:cs typeface="Open Sans" pitchFamily="34" charset="0"/>
              </a:rPr>
              <a:t>is </a:t>
            </a:r>
            <a:r>
              <a:rPr lang="en-US" sz="1400" cap="small" dirty="0">
                <a:solidFill>
                  <a:schemeClr val="tx1">
                    <a:lumMod val="50000"/>
                    <a:lumOff val="50000"/>
                  </a:schemeClr>
                </a:solidFill>
                <a:latin typeface="Open Sans" pitchFamily="34" charset="0"/>
                <a:ea typeface="Open Sans" pitchFamily="34" charset="0"/>
                <a:cs typeface="Open Sans" pitchFamily="34" charset="0"/>
              </a:rPr>
              <a:t>an Enterprise </a:t>
            </a:r>
            <a:r>
              <a:rPr lang="en-US" sz="1400" cap="small" dirty="0" err="1">
                <a:solidFill>
                  <a:schemeClr val="tx1">
                    <a:lumMod val="50000"/>
                    <a:lumOff val="50000"/>
                  </a:schemeClr>
                </a:solidFill>
                <a:latin typeface="Open Sans" pitchFamily="34" charset="0"/>
                <a:ea typeface="Open Sans" pitchFamily="34" charset="0"/>
                <a:cs typeface="Open Sans" pitchFamily="34" charset="0"/>
              </a:rPr>
              <a:t>Chatbot</a:t>
            </a:r>
            <a:r>
              <a:rPr lang="en-US" sz="1400" cap="small" dirty="0">
                <a:solidFill>
                  <a:schemeClr val="tx1">
                    <a:lumMod val="50000"/>
                    <a:lumOff val="50000"/>
                  </a:schemeClr>
                </a:solidFill>
                <a:latin typeface="Open Sans" pitchFamily="34" charset="0"/>
                <a:ea typeface="Open Sans" pitchFamily="34" charset="0"/>
                <a:cs typeface="Open Sans" pitchFamily="34" charset="0"/>
              </a:rPr>
              <a:t>, a conversation agent that works through artificial intelligence software developed according to the needs and utility of a particular scenario, which in our case will be to manage the retail merchandiser team of LG operating from different locations and retail stores</a:t>
            </a:r>
            <a:r>
              <a:rPr lang="en-US" sz="1400" cap="small" dirty="0" smtClean="0">
                <a:solidFill>
                  <a:schemeClr val="tx1">
                    <a:lumMod val="50000"/>
                    <a:lumOff val="50000"/>
                  </a:schemeClr>
                </a:solidFill>
                <a:latin typeface="Open Sans" pitchFamily="34" charset="0"/>
                <a:ea typeface="Open Sans" pitchFamily="34" charset="0"/>
                <a:cs typeface="Open Sans" pitchFamily="34" charset="0"/>
              </a:rPr>
              <a:t>.</a:t>
            </a:r>
            <a:endParaRPr lang="en-US" sz="1200"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r>
              <a:rPr lang="en-US" sz="1200" b="1" cap="small" dirty="0">
                <a:solidFill>
                  <a:schemeClr val="tx1">
                    <a:lumMod val="50000"/>
                    <a:lumOff val="50000"/>
                  </a:schemeClr>
                </a:solidFill>
                <a:latin typeface="Open Sans" pitchFamily="34" charset="0"/>
                <a:ea typeface="Open Sans" pitchFamily="34" charset="0"/>
                <a:cs typeface="Open Sans" pitchFamily="34" charset="0"/>
              </a:rPr>
              <a:t>Our </a:t>
            </a:r>
            <a:r>
              <a:rPr lang="en-US" sz="1200" b="1" cap="small" dirty="0" err="1">
                <a:solidFill>
                  <a:schemeClr val="tx1">
                    <a:lumMod val="50000"/>
                    <a:lumOff val="50000"/>
                  </a:schemeClr>
                </a:solidFill>
                <a:latin typeface="Open Sans" pitchFamily="34" charset="0"/>
                <a:ea typeface="Open Sans" pitchFamily="34" charset="0"/>
                <a:cs typeface="Open Sans" pitchFamily="34" charset="0"/>
              </a:rPr>
              <a:t>Chatbot</a:t>
            </a:r>
            <a:r>
              <a:rPr lang="en-US" sz="1200" b="1" cap="small" dirty="0">
                <a:solidFill>
                  <a:schemeClr val="tx1">
                    <a:lumMod val="50000"/>
                    <a:lumOff val="50000"/>
                  </a:schemeClr>
                </a:solidFill>
                <a:latin typeface="Open Sans" pitchFamily="34" charset="0"/>
                <a:ea typeface="Open Sans" pitchFamily="34" charset="0"/>
                <a:cs typeface="Open Sans" pitchFamily="34" charset="0"/>
              </a:rPr>
              <a:t> will be designed for the merchandisers to :</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a:t>
            </a:r>
            <a:r>
              <a:rPr lang="en-US" sz="1200" cap="small" dirty="0">
                <a:solidFill>
                  <a:schemeClr val="tx1">
                    <a:lumMod val="50000"/>
                    <a:lumOff val="50000"/>
                  </a:schemeClr>
                </a:solidFill>
                <a:latin typeface="Open Sans" pitchFamily="34" charset="0"/>
                <a:ea typeface="Open Sans" pitchFamily="34" charset="0"/>
                <a:cs typeface="Open Sans" pitchFamily="34" charset="0"/>
              </a:rPr>
              <a:t>Mark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Attendance</a:t>
            </a:r>
            <a:r>
              <a:rPr lang="en-US" sz="1200" cap="small" dirty="0">
                <a:solidFill>
                  <a:schemeClr val="tx1">
                    <a:lumMod val="50000"/>
                    <a:lumOff val="50000"/>
                  </a:schemeClr>
                </a:solidFill>
                <a:latin typeface="Open Sans" pitchFamily="34" charset="0"/>
                <a:ea typeface="Open Sans" pitchFamily="34" charset="0"/>
                <a:cs typeface="Open Sans" pitchFamily="34" charset="0"/>
              </a:rPr>
              <a:t> with current GPS location update.</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a:t>
            </a:r>
            <a:r>
              <a:rPr lang="en-US" sz="1200" cap="small" dirty="0">
                <a:solidFill>
                  <a:schemeClr val="tx1">
                    <a:lumMod val="50000"/>
                    <a:lumOff val="50000"/>
                  </a:schemeClr>
                </a:solidFill>
                <a:latin typeface="Open Sans" pitchFamily="34" charset="0"/>
                <a:ea typeface="Open Sans" pitchFamily="34" charset="0"/>
                <a:cs typeface="Open Sans" pitchFamily="34" charset="0"/>
              </a:rPr>
              <a:t>Submit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Display Product  </a:t>
            </a:r>
            <a:r>
              <a:rPr lang="en-US" sz="1200" cap="small" dirty="0">
                <a:solidFill>
                  <a:schemeClr val="tx1">
                    <a:lumMod val="50000"/>
                    <a:lumOff val="50000"/>
                  </a:schemeClr>
                </a:solidFill>
                <a:latin typeface="Open Sans" pitchFamily="34" charset="0"/>
                <a:ea typeface="Open Sans" pitchFamily="34" charset="0"/>
                <a:cs typeface="Open Sans" pitchFamily="34" charset="0"/>
              </a:rPr>
              <a:t>Status with uploaded images(photographs).</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a:t>
            </a:r>
            <a:r>
              <a:rPr lang="en-US" sz="1200" cap="small" dirty="0">
                <a:solidFill>
                  <a:schemeClr val="tx1">
                    <a:lumMod val="50000"/>
                    <a:lumOff val="50000"/>
                  </a:schemeClr>
                </a:solidFill>
                <a:latin typeface="Open Sans" pitchFamily="34" charset="0"/>
                <a:ea typeface="Open Sans" pitchFamily="34" charset="0"/>
                <a:cs typeface="Open Sans" pitchFamily="34" charset="0"/>
              </a:rPr>
              <a:t>Share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Market Intelligence </a:t>
            </a:r>
            <a:r>
              <a:rPr lang="en-US" sz="1200" cap="small" dirty="0">
                <a:solidFill>
                  <a:schemeClr val="tx1">
                    <a:lumMod val="50000"/>
                    <a:lumOff val="50000"/>
                  </a:schemeClr>
                </a:solidFill>
                <a:latin typeface="Open Sans" pitchFamily="34" charset="0"/>
                <a:ea typeface="Open Sans" pitchFamily="34" charset="0"/>
                <a:cs typeface="Open Sans" pitchFamily="34" charset="0"/>
              </a:rPr>
              <a:t>/ Information.</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a:t>
            </a:r>
            <a:r>
              <a:rPr lang="en-US" sz="1200" cap="small" dirty="0">
                <a:solidFill>
                  <a:schemeClr val="tx1">
                    <a:lumMod val="50000"/>
                    <a:lumOff val="50000"/>
                  </a:schemeClr>
                </a:solidFill>
                <a:latin typeface="Open Sans" pitchFamily="34" charset="0"/>
                <a:ea typeface="Open Sans" pitchFamily="34" charset="0"/>
                <a:cs typeface="Open Sans" pitchFamily="34" charset="0"/>
              </a:rPr>
              <a:t>Report Daily </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Updates with click of a button.</a:t>
            </a:r>
            <a:endParaRPr lang="en-US" sz="1200"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endParaRPr lang="en-US" sz="1200"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r>
              <a:rPr lang="en-US" sz="1200" b="1" cap="small" dirty="0">
                <a:solidFill>
                  <a:schemeClr val="tx1">
                    <a:lumMod val="50000"/>
                    <a:lumOff val="50000"/>
                  </a:schemeClr>
                </a:solidFill>
                <a:latin typeface="Open Sans" pitchFamily="34" charset="0"/>
                <a:ea typeface="Open Sans" pitchFamily="34" charset="0"/>
                <a:cs typeface="Open Sans" pitchFamily="34" charset="0"/>
              </a:rPr>
              <a:t>Key Features of the Product :</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Instant</a:t>
            </a:r>
            <a:r>
              <a:rPr lang="en-US" sz="1200" cap="small" dirty="0">
                <a:solidFill>
                  <a:schemeClr val="tx1">
                    <a:lumMod val="50000"/>
                    <a:lumOff val="50000"/>
                  </a:schemeClr>
                </a:solidFill>
                <a:latin typeface="Open Sans" pitchFamily="34" charset="0"/>
                <a:ea typeface="Open Sans" pitchFamily="34" charset="0"/>
                <a:cs typeface="Open Sans" pitchFamily="34" charset="0"/>
              </a:rPr>
              <a:t>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Response</a:t>
            </a:r>
            <a:r>
              <a:rPr lang="en-US" sz="1200" cap="small" dirty="0">
                <a:solidFill>
                  <a:schemeClr val="tx1">
                    <a:lumMod val="50000"/>
                    <a:lumOff val="50000"/>
                  </a:schemeClr>
                </a:solidFill>
                <a:latin typeface="Open Sans" pitchFamily="34" charset="0"/>
                <a:ea typeface="Open Sans" pitchFamily="34" charset="0"/>
                <a:cs typeface="Open Sans" pitchFamily="34" charset="0"/>
              </a:rPr>
              <a:t> with automatic time-to-time pop-up(alerts).</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Assist managing team with </a:t>
            </a:r>
            <a:r>
              <a:rPr lang="en-US" sz="1200" b="1" cap="small" dirty="0" smtClean="0">
                <a:solidFill>
                  <a:schemeClr val="tx1">
                    <a:lumMod val="50000"/>
                    <a:lumOff val="50000"/>
                  </a:schemeClr>
                </a:solidFill>
                <a:latin typeface="Open Sans" pitchFamily="34" charset="0"/>
                <a:ea typeface="Open Sans" pitchFamily="34" charset="0"/>
                <a:cs typeface="Open Sans" pitchFamily="34" charset="0"/>
              </a:rPr>
              <a:t>easy to keep track </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functionality</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a:t>
            </a:r>
            <a:r>
              <a:rPr lang="en-US" sz="1200" cap="small" dirty="0">
                <a:solidFill>
                  <a:schemeClr val="tx1">
                    <a:lumMod val="50000"/>
                    <a:lumOff val="50000"/>
                  </a:schemeClr>
                </a:solidFill>
                <a:latin typeface="Open Sans" pitchFamily="34" charset="0"/>
                <a:ea typeface="Open Sans" pitchFamily="34" charset="0"/>
                <a:cs typeface="Open Sans" pitchFamily="34" charset="0"/>
              </a:rPr>
              <a:t>Work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Stress Busters </a:t>
            </a:r>
            <a:r>
              <a:rPr lang="en-US" sz="1200" cap="small" dirty="0">
                <a:solidFill>
                  <a:schemeClr val="tx1">
                    <a:lumMod val="50000"/>
                    <a:lumOff val="50000"/>
                  </a:schemeClr>
                </a:solidFill>
                <a:latin typeface="Open Sans" pitchFamily="34" charset="0"/>
                <a:ea typeface="Open Sans" pitchFamily="34" charset="0"/>
                <a:cs typeface="Open Sans" pitchFamily="34" charset="0"/>
              </a:rPr>
              <a:t>with clear &amp; timely reporting.</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Automating Business Operations </a:t>
            </a:r>
            <a:r>
              <a:rPr lang="en-US" sz="1200" cap="small" dirty="0">
                <a:solidFill>
                  <a:schemeClr val="tx1">
                    <a:lumMod val="50000"/>
                    <a:lumOff val="50000"/>
                  </a:schemeClr>
                </a:solidFill>
                <a:latin typeface="Open Sans" pitchFamily="34" charset="0"/>
                <a:ea typeface="Open Sans" pitchFamily="34" charset="0"/>
                <a:cs typeface="Open Sans" pitchFamily="34" charset="0"/>
              </a:rPr>
              <a:t>for Visible Efficiency Gains due </a:t>
            </a:r>
            <a:r>
              <a:rPr lang="en-US" sz="1200" b="1" cap="small" dirty="0">
                <a:solidFill>
                  <a:schemeClr val="tx1">
                    <a:lumMod val="50000"/>
                    <a:lumOff val="50000"/>
                  </a:schemeClr>
                </a:solidFill>
                <a:latin typeface="Open Sans" pitchFamily="34" charset="0"/>
                <a:ea typeface="Open Sans" pitchFamily="34" charset="0"/>
                <a:cs typeface="Open Sans" pitchFamily="34" charset="0"/>
              </a:rPr>
              <a:t>to fast communication</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a:t>
            </a:r>
            <a:endParaRPr lang="en-US" sz="1200"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r>
              <a:rPr lang="en-US" sz="1200" cap="small" dirty="0">
                <a:solidFill>
                  <a:schemeClr val="tx1">
                    <a:lumMod val="50000"/>
                    <a:lumOff val="50000"/>
                  </a:schemeClr>
                </a:solidFill>
                <a:latin typeface="Open Sans" pitchFamily="34" charset="0"/>
                <a:ea typeface="Open Sans" pitchFamily="34" charset="0"/>
                <a:cs typeface="Open Sans" pitchFamily="34" charset="0"/>
              </a:rPr>
              <a:t>--&gt; </a:t>
            </a:r>
            <a:r>
              <a:rPr lang="en-US" sz="1200" b="1" cap="small" dirty="0" err="1">
                <a:solidFill>
                  <a:schemeClr val="tx1">
                    <a:lumMod val="50000"/>
                    <a:lumOff val="50000"/>
                  </a:schemeClr>
                </a:solidFill>
                <a:latin typeface="Open Sans" pitchFamily="34" charset="0"/>
                <a:ea typeface="Open Sans" pitchFamily="34" charset="0"/>
                <a:cs typeface="Open Sans" pitchFamily="34" charset="0"/>
              </a:rPr>
              <a:t>Chatbots</a:t>
            </a:r>
            <a:r>
              <a:rPr lang="en-US" sz="1200" b="1" cap="small" dirty="0">
                <a:solidFill>
                  <a:schemeClr val="tx1">
                    <a:lumMod val="50000"/>
                    <a:lumOff val="50000"/>
                  </a:schemeClr>
                </a:solidFill>
                <a:latin typeface="Open Sans" pitchFamily="34" charset="0"/>
                <a:ea typeface="Open Sans" pitchFamily="34" charset="0"/>
                <a:cs typeface="Open Sans" pitchFamily="34" charset="0"/>
              </a:rPr>
              <a:t> engage the employees over messaging platforms by asking relevant questions to </a:t>
            </a:r>
            <a:r>
              <a:rPr lang="en-US" sz="1200" b="1" cap="small" dirty="0" err="1">
                <a:solidFill>
                  <a:schemeClr val="tx1">
                    <a:lumMod val="50000"/>
                    <a:lumOff val="50000"/>
                  </a:schemeClr>
                </a:solidFill>
                <a:latin typeface="Open Sans" pitchFamily="34" charset="0"/>
                <a:ea typeface="Open Sans" pitchFamily="34" charset="0"/>
                <a:cs typeface="Open Sans" pitchFamily="34" charset="0"/>
              </a:rPr>
              <a:t>contextualise</a:t>
            </a:r>
            <a:r>
              <a:rPr lang="en-US" sz="1200" b="1" cap="small" dirty="0">
                <a:solidFill>
                  <a:schemeClr val="tx1">
                    <a:lumMod val="50000"/>
                    <a:lumOff val="50000"/>
                  </a:schemeClr>
                </a:solidFill>
                <a:latin typeface="Open Sans" pitchFamily="34" charset="0"/>
                <a:ea typeface="Open Sans" pitchFamily="34" charset="0"/>
                <a:cs typeface="Open Sans" pitchFamily="34" charset="0"/>
              </a:rPr>
              <a:t> the responses and automate over 40% of the processes.</a:t>
            </a:r>
          </a:p>
        </p:txBody>
      </p:sp>
      <p:sp>
        <p:nvSpPr>
          <p:cNvPr id="13" name="Freeform 12"/>
          <p:cNvSpPr/>
          <p:nvPr/>
        </p:nvSpPr>
        <p:spPr>
          <a:xfrm rot="5400000">
            <a:off x="782742" y="3484701"/>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Freeform 15"/>
          <p:cNvSpPr/>
          <p:nvPr/>
        </p:nvSpPr>
        <p:spPr>
          <a:xfrm rot="5400000">
            <a:off x="782742" y="2574376"/>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Freeform 17"/>
          <p:cNvSpPr/>
          <p:nvPr/>
        </p:nvSpPr>
        <p:spPr>
          <a:xfrm rot="5400000">
            <a:off x="782742" y="3012477"/>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75000"/>
                </a:schemeClr>
              </a:solidFill>
            </a:endParaRPr>
          </a:p>
        </p:txBody>
      </p:sp>
      <p:sp>
        <p:nvSpPr>
          <p:cNvPr id="23" name="Freeform 22"/>
          <p:cNvSpPr/>
          <p:nvPr/>
        </p:nvSpPr>
        <p:spPr>
          <a:xfrm rot="5400000">
            <a:off x="795442" y="5504001"/>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Freeform 23"/>
          <p:cNvSpPr/>
          <p:nvPr/>
        </p:nvSpPr>
        <p:spPr>
          <a:xfrm rot="5400000">
            <a:off x="795442" y="4593676"/>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 name="Freeform 24"/>
          <p:cNvSpPr/>
          <p:nvPr/>
        </p:nvSpPr>
        <p:spPr>
          <a:xfrm rot="5400000">
            <a:off x="795442" y="5031777"/>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75000"/>
                </a:schemeClr>
              </a:solidFill>
            </a:endParaRPr>
          </a:p>
        </p:txBody>
      </p:sp>
    </p:spTree>
    <p:extLst>
      <p:ext uri="{BB962C8B-B14F-4D97-AF65-F5344CB8AC3E}">
        <p14:creationId xmlns:p14="http://schemas.microsoft.com/office/powerpoint/2010/main" val="257442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95300" y="2540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Prototype Video</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6" name="Rounded Rectangle 5"/>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2"/>
          <p:cNvSpPr txBox="1">
            <a:spLocks/>
          </p:cNvSpPr>
          <p:nvPr/>
        </p:nvSpPr>
        <p:spPr>
          <a:xfrm>
            <a:off x="660496" y="1536701"/>
            <a:ext cx="11001731" cy="48350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0000"/>
              </a:lnSpc>
            </a:pPr>
            <a:r>
              <a:rPr lang="en-US" sz="1400" cap="small" dirty="0" smtClean="0">
                <a:solidFill>
                  <a:schemeClr val="tx1">
                    <a:lumMod val="50000"/>
                    <a:lumOff val="50000"/>
                  </a:schemeClr>
                </a:solidFill>
                <a:latin typeface="Open Sans" pitchFamily="34" charset="0"/>
                <a:ea typeface="Open Sans" pitchFamily="34" charset="0"/>
                <a:cs typeface="Open Sans" pitchFamily="34" charset="0"/>
              </a:rPr>
              <a:t>Kindly refer to this implementation video, I have tried my best explaining my project hosting over different channels like Telegram and Microsoft Teams.</a:t>
            </a:r>
          </a:p>
          <a:p>
            <a:pPr algn="just">
              <a:lnSpc>
                <a:spcPct val="110000"/>
              </a:lnSpc>
            </a:pPr>
            <a:r>
              <a:rPr lang="en-US" sz="1200" b="1" cap="small" dirty="0" smtClean="0">
                <a:solidFill>
                  <a:schemeClr val="tx1">
                    <a:lumMod val="50000"/>
                    <a:lumOff val="50000"/>
                  </a:schemeClr>
                </a:solidFill>
                <a:latin typeface="Open Sans" pitchFamily="34" charset="0"/>
                <a:ea typeface="Open Sans" pitchFamily="34" charset="0"/>
                <a:cs typeface="Open Sans" pitchFamily="34" charset="0"/>
              </a:rPr>
              <a:t>To Experience my  project or test it, </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kindly type “</a:t>
            </a:r>
            <a:r>
              <a:rPr lang="en-US" sz="1200" b="1" cap="small" dirty="0" smtClean="0">
                <a:solidFill>
                  <a:schemeClr val="tx1">
                    <a:lumMod val="50000"/>
                    <a:lumOff val="50000"/>
                  </a:schemeClr>
                </a:solidFill>
                <a:latin typeface="Open Sans" pitchFamily="34" charset="0"/>
                <a:ea typeface="Open Sans" pitchFamily="34" charset="0"/>
                <a:cs typeface="Open Sans" pitchFamily="34" charset="0"/>
              </a:rPr>
              <a:t>Go-To-Market Bot</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over telegram as demonstrated in the video. </a:t>
            </a:r>
          </a:p>
          <a:p>
            <a:pPr algn="just">
              <a:lnSpc>
                <a:spcPct val="110000"/>
              </a:lnSpc>
            </a:pPr>
            <a:endParaRPr lang="en-US" sz="1200" b="1"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a:t>
            </a:r>
          </a:p>
          <a:p>
            <a:pPr algn="just">
              <a:lnSpc>
                <a:spcPct val="110000"/>
              </a:lnSpc>
            </a:pPr>
            <a:endParaRPr lang="en-US" sz="1200"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endParaRPr lang="en-US" sz="1200" cap="small" dirty="0" smtClean="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endParaRPr lang="en-US" sz="1200"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a:t>
            </a:r>
          </a:p>
          <a:p>
            <a:pPr algn="just">
              <a:lnSpc>
                <a:spcPct val="110000"/>
              </a:lnSpc>
            </a:pPr>
            <a:endParaRPr lang="en-US" sz="1200"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endParaRPr lang="en-US" sz="1200" cap="small" dirty="0" smtClean="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endParaRPr lang="en-US" sz="1200" cap="small" dirty="0" smtClean="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endParaRPr lang="en-US" sz="1200"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*I didn’t have access to the company’s merchandiser data, I have given access to everyone , thus to test kindly use your EMAIL ID*.</a:t>
            </a:r>
          </a:p>
          <a:p>
            <a:pPr algn="just">
              <a:lnSpc>
                <a:spcPct val="110000"/>
              </a:lnSpc>
            </a:pPr>
            <a:r>
              <a:rPr lang="en-US" sz="1200" cap="small" dirty="0">
                <a:solidFill>
                  <a:schemeClr val="tx1">
                    <a:lumMod val="50000"/>
                    <a:lumOff val="50000"/>
                  </a:schemeClr>
                </a:solidFill>
                <a:latin typeface="Open Sans" pitchFamily="34" charset="0"/>
                <a:ea typeface="Open Sans" pitchFamily="34" charset="0"/>
                <a:cs typeface="Open Sans" pitchFamily="34" charset="0"/>
              </a:rPr>
              <a:t>	</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*We can use </a:t>
            </a:r>
            <a:r>
              <a:rPr lang="en-US" sz="1200" cap="small" dirty="0" err="1" smtClean="0">
                <a:solidFill>
                  <a:schemeClr val="tx1">
                    <a:lumMod val="50000"/>
                    <a:lumOff val="50000"/>
                  </a:schemeClr>
                </a:solidFill>
                <a:latin typeface="Open Sans" pitchFamily="34" charset="0"/>
                <a:ea typeface="Open Sans" pitchFamily="34" charset="0"/>
                <a:cs typeface="Open Sans" pitchFamily="34" charset="0"/>
              </a:rPr>
              <a:t>lg</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official logo when the bot comes into use.</a:t>
            </a:r>
            <a:endParaRPr lang="en-US" sz="1200" cap="small" dirty="0">
              <a:solidFill>
                <a:schemeClr val="tx1">
                  <a:lumMod val="50000"/>
                  <a:lumOff val="50000"/>
                </a:schemeClr>
              </a:solidFill>
              <a:latin typeface="Open Sans" pitchFamily="34" charset="0"/>
              <a:ea typeface="Open Sans" pitchFamily="34" charset="0"/>
              <a:cs typeface="Open Sans" pitchFamily="34" charset="0"/>
            </a:endParaRPr>
          </a:p>
        </p:txBody>
      </p:sp>
      <p:sp>
        <p:nvSpPr>
          <p:cNvPr id="8" name="Rounded Rectangle 7"/>
          <p:cNvSpPr/>
          <p:nvPr/>
        </p:nvSpPr>
        <p:spPr>
          <a:xfrm>
            <a:off x="673196" y="29972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rPr>
              <a:t>https://youtu.be/7rRr-QrRWck</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3403" y="3864061"/>
            <a:ext cx="1867693" cy="1699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8595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Rectangle 4"/>
          <p:cNvSpPr/>
          <p:nvPr/>
        </p:nvSpPr>
        <p:spPr>
          <a:xfrm>
            <a:off x="457200" y="406400"/>
            <a:ext cx="11277600" cy="60452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TextBox 5"/>
          <p:cNvSpPr txBox="1"/>
          <p:nvPr/>
        </p:nvSpPr>
        <p:spPr>
          <a:xfrm>
            <a:off x="4127500" y="571500"/>
            <a:ext cx="3937000" cy="369332"/>
          </a:xfrm>
          <a:prstGeom prst="rect">
            <a:avLst/>
          </a:prstGeom>
          <a:noFill/>
        </p:spPr>
        <p:txBody>
          <a:bodyPr wrap="square" rtlCol="0">
            <a:spAutoFit/>
          </a:bodyPr>
          <a:lstStyle/>
          <a:p>
            <a:pPr algn="ctr"/>
            <a:r>
              <a:rPr lang="en-US" dirty="0" err="1" smtClean="0">
                <a:solidFill>
                  <a:schemeClr val="bg1">
                    <a:lumMod val="75000"/>
                  </a:schemeClr>
                </a:solidFill>
                <a:latin typeface="Calisto MT" panose="02040603050505030304" pitchFamily="18" charset="0"/>
              </a:rPr>
              <a:t>GoToMarketbot</a:t>
            </a:r>
            <a:endParaRPr lang="en-US" dirty="0" smtClean="0">
              <a:solidFill>
                <a:schemeClr val="bg1">
                  <a:lumMod val="75000"/>
                </a:schemeClr>
              </a:solidFill>
              <a:latin typeface="Calisto MT" panose="02040603050505030304" pitchFamily="18" charset="0"/>
            </a:endParaRPr>
          </a:p>
        </p:txBody>
      </p:sp>
      <p:sp>
        <p:nvSpPr>
          <p:cNvPr id="7" name="TextBox 6"/>
          <p:cNvSpPr txBox="1"/>
          <p:nvPr/>
        </p:nvSpPr>
        <p:spPr>
          <a:xfrm>
            <a:off x="4127500" y="5942357"/>
            <a:ext cx="3937000" cy="369332"/>
          </a:xfrm>
          <a:prstGeom prst="rect">
            <a:avLst/>
          </a:prstGeom>
          <a:noFill/>
        </p:spPr>
        <p:txBody>
          <a:bodyPr wrap="square" rtlCol="0">
            <a:spAutoFit/>
          </a:bodyPr>
          <a:lstStyle/>
          <a:p>
            <a:pPr algn="ctr"/>
            <a:r>
              <a:rPr lang="en-US" dirty="0" err="1" smtClean="0">
                <a:solidFill>
                  <a:schemeClr val="bg1">
                    <a:lumMod val="75000"/>
                  </a:schemeClr>
                </a:solidFill>
                <a:latin typeface="Calisto MT" panose="02040603050505030304" pitchFamily="18" charset="0"/>
              </a:rPr>
              <a:t>GoToMarketBOT</a:t>
            </a:r>
            <a:endParaRPr lang="pl-PL" dirty="0">
              <a:solidFill>
                <a:schemeClr val="bg1">
                  <a:lumMod val="75000"/>
                </a:schemeClr>
              </a:solidFill>
              <a:latin typeface="Calisto MT" panose="02040603050505030304" pitchFamily="18" charset="0"/>
            </a:endParaRPr>
          </a:p>
        </p:txBody>
      </p:sp>
      <p:grpSp>
        <p:nvGrpSpPr>
          <p:cNvPr id="15" name="Group 14"/>
          <p:cNvGrpSpPr/>
          <p:nvPr/>
        </p:nvGrpSpPr>
        <p:grpSpPr>
          <a:xfrm>
            <a:off x="5195888" y="3581400"/>
            <a:ext cx="2019300" cy="2019300"/>
            <a:chOff x="5143500" y="3263900"/>
            <a:chExt cx="2019300" cy="2019300"/>
          </a:xfrm>
        </p:grpSpPr>
        <p:sp>
          <p:nvSpPr>
            <p:cNvPr id="8" name="Block Arc 7"/>
            <p:cNvSpPr/>
            <p:nvPr/>
          </p:nvSpPr>
          <p:spPr>
            <a:xfrm rot="15824741">
              <a:off x="5143500" y="3263900"/>
              <a:ext cx="2019300" cy="2019300"/>
            </a:xfrm>
            <a:prstGeom prst="blockArc">
              <a:avLst>
                <a:gd name="adj1" fmla="val 6542988"/>
                <a:gd name="adj2" fmla="val 447634"/>
                <a:gd name="adj3" fmla="val 10039"/>
              </a:avLst>
            </a:prstGeom>
            <a:gradFill>
              <a:gsLst>
                <a:gs pos="0">
                  <a:srgbClr val="00B050"/>
                </a:gs>
                <a:gs pos="100000">
                  <a:srgbClr val="056F4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9" name="TextBox 8"/>
            <p:cNvSpPr txBox="1"/>
            <p:nvPr/>
          </p:nvSpPr>
          <p:spPr>
            <a:xfrm>
              <a:off x="5467350" y="3924984"/>
              <a:ext cx="1422400" cy="646331"/>
            </a:xfrm>
            <a:prstGeom prst="rect">
              <a:avLst/>
            </a:prstGeom>
            <a:noFill/>
          </p:spPr>
          <p:txBody>
            <a:bodyPr wrap="square" rtlCol="0">
              <a:spAutoFit/>
            </a:bodyPr>
            <a:lstStyle/>
            <a:p>
              <a:pPr algn="ctr"/>
              <a:r>
                <a:rPr lang="en-US" sz="3600" dirty="0" smtClean="0">
                  <a:latin typeface="Calisto MT" panose="02040603050505030304" pitchFamily="18" charset="0"/>
                </a:rPr>
                <a:t>50</a:t>
              </a:r>
              <a:r>
                <a:rPr lang="pl-PL" sz="3600" dirty="0" smtClean="0">
                  <a:latin typeface="Calisto MT" panose="02040603050505030304" pitchFamily="18" charset="0"/>
                </a:rPr>
                <a:t>%</a:t>
              </a:r>
              <a:endParaRPr lang="pl-PL" sz="3600" dirty="0">
                <a:latin typeface="Calisto MT" panose="02040603050505030304" pitchFamily="18" charset="0"/>
              </a:endParaRPr>
            </a:p>
          </p:txBody>
        </p:sp>
      </p:grpSp>
      <p:grpSp>
        <p:nvGrpSpPr>
          <p:cNvPr id="16" name="Group 15"/>
          <p:cNvGrpSpPr/>
          <p:nvPr/>
        </p:nvGrpSpPr>
        <p:grpSpPr>
          <a:xfrm>
            <a:off x="8121650" y="3409950"/>
            <a:ext cx="2019300" cy="2019300"/>
            <a:chOff x="8121650" y="3282950"/>
            <a:chExt cx="2019300" cy="2019300"/>
          </a:xfrm>
        </p:grpSpPr>
        <p:sp>
          <p:nvSpPr>
            <p:cNvPr id="10" name="Block Arc 9"/>
            <p:cNvSpPr/>
            <p:nvPr/>
          </p:nvSpPr>
          <p:spPr>
            <a:xfrm rot="15990181">
              <a:off x="8121650" y="3282950"/>
              <a:ext cx="2019300" cy="2019300"/>
            </a:xfrm>
            <a:prstGeom prst="blockArc">
              <a:avLst>
                <a:gd name="adj1" fmla="val 12346870"/>
                <a:gd name="adj2" fmla="val 447634"/>
                <a:gd name="adj3" fmla="val 10039"/>
              </a:avLst>
            </a:prstGeom>
            <a:gradFill flip="none" rotWithShape="1">
              <a:gsLst>
                <a:gs pos="0">
                  <a:schemeClr val="accent1">
                    <a:lumMod val="50000"/>
                  </a:schemeClr>
                </a:gs>
                <a:gs pos="100000">
                  <a:schemeClr val="accent1">
                    <a:lumMod val="60000"/>
                    <a:lumOff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1" name="TextBox 10"/>
            <p:cNvSpPr txBox="1"/>
            <p:nvPr/>
          </p:nvSpPr>
          <p:spPr>
            <a:xfrm>
              <a:off x="8445500" y="3944034"/>
              <a:ext cx="1422400" cy="646331"/>
            </a:xfrm>
            <a:prstGeom prst="rect">
              <a:avLst/>
            </a:prstGeom>
            <a:noFill/>
          </p:spPr>
          <p:txBody>
            <a:bodyPr wrap="square" rtlCol="0">
              <a:spAutoFit/>
            </a:bodyPr>
            <a:lstStyle/>
            <a:p>
              <a:pPr algn="ctr"/>
              <a:r>
                <a:rPr lang="pl-PL" sz="3600" dirty="0" smtClean="0">
                  <a:latin typeface="Calisto MT" panose="02040603050505030304" pitchFamily="18" charset="0"/>
                </a:rPr>
                <a:t>3</a:t>
              </a:r>
              <a:r>
                <a:rPr lang="en-US" sz="3600" dirty="0" smtClean="0">
                  <a:latin typeface="Calisto MT" panose="02040603050505030304" pitchFamily="18" charset="0"/>
                </a:rPr>
                <a:t>7</a:t>
              </a:r>
              <a:r>
                <a:rPr lang="pl-PL" sz="3600" dirty="0" smtClean="0">
                  <a:latin typeface="Calisto MT" panose="02040603050505030304" pitchFamily="18" charset="0"/>
                </a:rPr>
                <a:t>%</a:t>
              </a:r>
              <a:endParaRPr lang="pl-PL" sz="3600" dirty="0">
                <a:latin typeface="Calisto MT" panose="02040603050505030304" pitchFamily="18" charset="0"/>
              </a:endParaRPr>
            </a:p>
          </p:txBody>
        </p:sp>
      </p:grpSp>
      <p:grpSp>
        <p:nvGrpSpPr>
          <p:cNvPr id="14" name="Group 13"/>
          <p:cNvGrpSpPr/>
          <p:nvPr/>
        </p:nvGrpSpPr>
        <p:grpSpPr>
          <a:xfrm>
            <a:off x="2270125" y="3409950"/>
            <a:ext cx="2019300" cy="2019300"/>
            <a:chOff x="2270125" y="3282950"/>
            <a:chExt cx="2019300" cy="2019300"/>
          </a:xfrm>
        </p:grpSpPr>
        <p:sp>
          <p:nvSpPr>
            <p:cNvPr id="12" name="Block Arc 11"/>
            <p:cNvSpPr/>
            <p:nvPr/>
          </p:nvSpPr>
          <p:spPr>
            <a:xfrm rot="15964276">
              <a:off x="2270125" y="3282950"/>
              <a:ext cx="2019300" cy="2019300"/>
            </a:xfrm>
            <a:prstGeom prst="blockArc">
              <a:avLst>
                <a:gd name="adj1" fmla="val 3483263"/>
                <a:gd name="adj2" fmla="val 447634"/>
                <a:gd name="adj3" fmla="val 10039"/>
              </a:avLst>
            </a:prstGeom>
            <a:gradFill flip="none" rotWithShape="1">
              <a:gsLst>
                <a:gs pos="0">
                  <a:srgbClr val="C00000"/>
                </a:gs>
                <a:gs pos="100000">
                  <a:schemeClr val="accent2">
                    <a:lumMod val="60000"/>
                    <a:lumOff val="40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13" name="TextBox 12"/>
            <p:cNvSpPr txBox="1"/>
            <p:nvPr/>
          </p:nvSpPr>
          <p:spPr>
            <a:xfrm>
              <a:off x="2593975" y="3944034"/>
              <a:ext cx="1422400" cy="646331"/>
            </a:xfrm>
            <a:prstGeom prst="rect">
              <a:avLst/>
            </a:prstGeom>
            <a:noFill/>
          </p:spPr>
          <p:txBody>
            <a:bodyPr wrap="square" rtlCol="0">
              <a:spAutoFit/>
            </a:bodyPr>
            <a:lstStyle/>
            <a:p>
              <a:pPr algn="ctr"/>
              <a:r>
                <a:rPr lang="en-US" sz="3600" dirty="0" smtClean="0">
                  <a:latin typeface="Calisto MT" panose="02040603050505030304" pitchFamily="18" charset="0"/>
                </a:rPr>
                <a:t>64</a:t>
              </a:r>
              <a:r>
                <a:rPr lang="pl-PL" sz="3600" dirty="0" smtClean="0">
                  <a:latin typeface="Calisto MT" panose="02040603050505030304" pitchFamily="18" charset="0"/>
                </a:rPr>
                <a:t>%</a:t>
              </a:r>
              <a:endParaRPr lang="pl-PL" sz="3600" dirty="0">
                <a:latin typeface="Calisto MT" panose="02040603050505030304" pitchFamily="18" charset="0"/>
              </a:endParaRPr>
            </a:p>
          </p:txBody>
        </p:sp>
      </p:grpSp>
      <p:sp>
        <p:nvSpPr>
          <p:cNvPr id="19" name="TextBox 18"/>
          <p:cNvSpPr txBox="1"/>
          <p:nvPr/>
        </p:nvSpPr>
        <p:spPr>
          <a:xfrm>
            <a:off x="1955800" y="2197100"/>
            <a:ext cx="8686800" cy="1200329"/>
          </a:xfrm>
          <a:prstGeom prst="rect">
            <a:avLst/>
          </a:prstGeom>
          <a:noFill/>
        </p:spPr>
        <p:txBody>
          <a:bodyPr wrap="square" rtlCol="0">
            <a:spAutoFit/>
          </a:bodyPr>
          <a:lstStyle/>
          <a:p>
            <a:pPr algn="ctr"/>
            <a:r>
              <a:rPr lang="en-US" b="1" dirty="0">
                <a:solidFill>
                  <a:srgbClr val="909090"/>
                </a:solidFill>
                <a:latin typeface="Calisto MT" panose="02040603050505030304" pitchFamily="18" charset="0"/>
              </a:rPr>
              <a:t>50%</a:t>
            </a:r>
            <a:r>
              <a:rPr lang="en-US" dirty="0">
                <a:solidFill>
                  <a:srgbClr val="909090"/>
                </a:solidFill>
                <a:latin typeface="Calisto MT" panose="02040603050505030304" pitchFamily="18" charset="0"/>
              </a:rPr>
              <a:t> of businesses plan to spend more on </a:t>
            </a:r>
            <a:r>
              <a:rPr lang="en-US" dirty="0" err="1">
                <a:solidFill>
                  <a:srgbClr val="909090"/>
                </a:solidFill>
                <a:latin typeface="Calisto MT" panose="02040603050505030304" pitchFamily="18" charset="0"/>
              </a:rPr>
              <a:t>chatbots</a:t>
            </a:r>
            <a:r>
              <a:rPr lang="en-US" dirty="0">
                <a:solidFill>
                  <a:srgbClr val="909090"/>
                </a:solidFill>
                <a:latin typeface="Calisto MT" panose="02040603050505030304" pitchFamily="18" charset="0"/>
              </a:rPr>
              <a:t> than on mobile apps.</a:t>
            </a:r>
            <a:r>
              <a:rPr lang="en-US" b="1" dirty="0">
                <a:solidFill>
                  <a:srgbClr val="909090"/>
                </a:solidFill>
                <a:latin typeface="Calisto MT" panose="02040603050505030304" pitchFamily="18" charset="0"/>
              </a:rPr>
              <a:t> 64%</a:t>
            </a:r>
            <a:r>
              <a:rPr lang="en-US" dirty="0">
                <a:solidFill>
                  <a:srgbClr val="909090"/>
                </a:solidFill>
                <a:latin typeface="Calisto MT" panose="02040603050505030304" pitchFamily="18" charset="0"/>
              </a:rPr>
              <a:t> of internet users say 24-hour service is the best feature of </a:t>
            </a:r>
            <a:r>
              <a:rPr lang="en-US" dirty="0" err="1">
                <a:solidFill>
                  <a:srgbClr val="909090"/>
                </a:solidFill>
                <a:latin typeface="Calisto MT" panose="02040603050505030304" pitchFamily="18" charset="0"/>
              </a:rPr>
              <a:t>chatbots</a:t>
            </a:r>
            <a:r>
              <a:rPr lang="en-US" dirty="0">
                <a:solidFill>
                  <a:srgbClr val="909090"/>
                </a:solidFill>
                <a:latin typeface="Calisto MT" panose="02040603050505030304" pitchFamily="18" charset="0"/>
              </a:rPr>
              <a:t>. </a:t>
            </a:r>
            <a:r>
              <a:rPr lang="en-US" b="1" dirty="0">
                <a:solidFill>
                  <a:srgbClr val="909090"/>
                </a:solidFill>
                <a:latin typeface="Calisto MT" panose="02040603050505030304" pitchFamily="18" charset="0"/>
              </a:rPr>
              <a:t>37%</a:t>
            </a:r>
            <a:r>
              <a:rPr lang="en-US" dirty="0">
                <a:solidFill>
                  <a:srgbClr val="909090"/>
                </a:solidFill>
                <a:latin typeface="Calisto MT" panose="02040603050505030304" pitchFamily="18" charset="0"/>
              </a:rPr>
              <a:t> of people use a customer service bot to get a quick answer in an emergency. There were over 300,000 </a:t>
            </a:r>
            <a:r>
              <a:rPr lang="en-US" dirty="0" err="1">
                <a:solidFill>
                  <a:srgbClr val="909090"/>
                </a:solidFill>
                <a:latin typeface="Calisto MT" panose="02040603050505030304" pitchFamily="18" charset="0"/>
              </a:rPr>
              <a:t>chatbots</a:t>
            </a:r>
            <a:r>
              <a:rPr lang="en-US" dirty="0">
                <a:solidFill>
                  <a:srgbClr val="909090"/>
                </a:solidFill>
                <a:latin typeface="Calisto MT" panose="02040603050505030304" pitchFamily="18" charset="0"/>
              </a:rPr>
              <a:t> on Facebook in 2018.</a:t>
            </a:r>
            <a:endParaRPr lang="pl-PL" dirty="0">
              <a:solidFill>
                <a:srgbClr val="909090"/>
              </a:solidFill>
              <a:latin typeface="Calisto MT" panose="02040603050505030304" pitchFamily="18" charset="0"/>
            </a:endParaRPr>
          </a:p>
        </p:txBody>
      </p:sp>
      <p:sp>
        <p:nvSpPr>
          <p:cNvPr id="20" name="TextBox 19"/>
          <p:cNvSpPr txBox="1"/>
          <p:nvPr/>
        </p:nvSpPr>
        <p:spPr>
          <a:xfrm>
            <a:off x="1955800" y="1259700"/>
            <a:ext cx="8686800" cy="646331"/>
          </a:xfrm>
          <a:prstGeom prst="rect">
            <a:avLst/>
          </a:prstGeom>
          <a:noFill/>
        </p:spPr>
        <p:txBody>
          <a:bodyPr wrap="square" rtlCol="0">
            <a:spAutoFit/>
          </a:bodyPr>
          <a:lstStyle/>
          <a:p>
            <a:pPr algn="ctr"/>
            <a:r>
              <a:rPr lang="en-US" sz="3600" b="1" dirty="0" smtClean="0">
                <a:latin typeface="Calisto MT" panose="02040603050505030304" pitchFamily="18" charset="0"/>
              </a:rPr>
              <a:t>Business shift towards </a:t>
            </a:r>
            <a:r>
              <a:rPr lang="en-US" sz="3600" b="1" dirty="0" err="1" smtClean="0">
                <a:latin typeface="Calisto MT" panose="02040603050505030304" pitchFamily="18" charset="0"/>
              </a:rPr>
              <a:t>ChatBot</a:t>
            </a:r>
            <a:endParaRPr lang="en-US" sz="3600" b="1" dirty="0" smtClean="0">
              <a:latin typeface="Calisto MT" panose="02040603050505030304" pitchFamily="18" charset="0"/>
            </a:endParaRPr>
          </a:p>
        </p:txBody>
      </p:sp>
    </p:spTree>
    <p:extLst>
      <p:ext uri="{BB962C8B-B14F-4D97-AF65-F5344CB8AC3E}">
        <p14:creationId xmlns:p14="http://schemas.microsoft.com/office/powerpoint/2010/main" val="51543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83780" y="844272"/>
            <a:ext cx="484513" cy="742950"/>
            <a:chOff x="1935804" y="3752850"/>
            <a:chExt cx="1371600" cy="2103203"/>
          </a:xfrm>
        </p:grpSpPr>
        <p:sp>
          <p:nvSpPr>
            <p:cNvPr id="5" name="Chord 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val 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8" name="Group 7"/>
          <p:cNvGrpSpPr/>
          <p:nvPr/>
        </p:nvGrpSpPr>
        <p:grpSpPr>
          <a:xfrm>
            <a:off x="983780" y="5433688"/>
            <a:ext cx="484513" cy="742950"/>
            <a:chOff x="1935804" y="3752850"/>
            <a:chExt cx="1371600" cy="2103203"/>
          </a:xfrm>
        </p:grpSpPr>
        <p:sp>
          <p:nvSpPr>
            <p:cNvPr id="9" name="Chord 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val 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 name="Group 13"/>
          <p:cNvGrpSpPr/>
          <p:nvPr/>
        </p:nvGrpSpPr>
        <p:grpSpPr>
          <a:xfrm>
            <a:off x="983780" y="3466796"/>
            <a:ext cx="484513" cy="742950"/>
            <a:chOff x="1935804" y="3752850"/>
            <a:chExt cx="1371600" cy="2103203"/>
          </a:xfrm>
          <a:solidFill>
            <a:srgbClr val="14A049"/>
          </a:solidFill>
        </p:grpSpPr>
        <p:sp>
          <p:nvSpPr>
            <p:cNvPr id="15" name="Chord 14"/>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val 15"/>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 name="Group 16"/>
          <p:cNvGrpSpPr/>
          <p:nvPr/>
        </p:nvGrpSpPr>
        <p:grpSpPr>
          <a:xfrm>
            <a:off x="983780" y="2811165"/>
            <a:ext cx="484513" cy="742950"/>
            <a:chOff x="1935804" y="3752850"/>
            <a:chExt cx="1371600" cy="2103203"/>
          </a:xfrm>
        </p:grpSpPr>
        <p:sp>
          <p:nvSpPr>
            <p:cNvPr id="18" name="Chord 1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Oval 1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 name="Group 19"/>
          <p:cNvGrpSpPr/>
          <p:nvPr/>
        </p:nvGrpSpPr>
        <p:grpSpPr>
          <a:xfrm>
            <a:off x="983780" y="2155534"/>
            <a:ext cx="484513" cy="742950"/>
            <a:chOff x="1935804" y="3752850"/>
            <a:chExt cx="1371600" cy="2103203"/>
          </a:xfrm>
        </p:grpSpPr>
        <p:sp>
          <p:nvSpPr>
            <p:cNvPr id="21" name="Chord 2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Oval 2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 name="Group 22"/>
          <p:cNvGrpSpPr/>
          <p:nvPr/>
        </p:nvGrpSpPr>
        <p:grpSpPr>
          <a:xfrm>
            <a:off x="983780" y="1499903"/>
            <a:ext cx="484513" cy="742950"/>
            <a:chOff x="1935804" y="3752850"/>
            <a:chExt cx="1371600" cy="2103203"/>
          </a:xfrm>
        </p:grpSpPr>
        <p:sp>
          <p:nvSpPr>
            <p:cNvPr id="24" name="Chord 2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 name="Oval 2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6" name="Group 25"/>
          <p:cNvGrpSpPr/>
          <p:nvPr/>
        </p:nvGrpSpPr>
        <p:grpSpPr>
          <a:xfrm>
            <a:off x="983780" y="4778058"/>
            <a:ext cx="484513" cy="742950"/>
            <a:chOff x="1935804" y="3752850"/>
            <a:chExt cx="1371600" cy="2103203"/>
          </a:xfrm>
        </p:grpSpPr>
        <p:sp>
          <p:nvSpPr>
            <p:cNvPr id="27" name="Chord 2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 name="Oval 2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9" name="Group 28"/>
          <p:cNvGrpSpPr/>
          <p:nvPr/>
        </p:nvGrpSpPr>
        <p:grpSpPr>
          <a:xfrm>
            <a:off x="1737504" y="844272"/>
            <a:ext cx="484513" cy="742950"/>
            <a:chOff x="1935804" y="3752850"/>
            <a:chExt cx="1371600" cy="2103203"/>
          </a:xfrm>
        </p:grpSpPr>
        <p:sp>
          <p:nvSpPr>
            <p:cNvPr id="30" name="Chord 2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1" name="Oval 3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2" name="Group 31"/>
          <p:cNvGrpSpPr/>
          <p:nvPr/>
        </p:nvGrpSpPr>
        <p:grpSpPr>
          <a:xfrm>
            <a:off x="1737504" y="5433688"/>
            <a:ext cx="484513" cy="742950"/>
            <a:chOff x="1935804" y="3752850"/>
            <a:chExt cx="1371600" cy="2103203"/>
          </a:xfrm>
        </p:grpSpPr>
        <p:sp>
          <p:nvSpPr>
            <p:cNvPr id="33" name="Chord 3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 name="Oval 3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 name="Group 34"/>
          <p:cNvGrpSpPr/>
          <p:nvPr/>
        </p:nvGrpSpPr>
        <p:grpSpPr>
          <a:xfrm>
            <a:off x="995521" y="4108732"/>
            <a:ext cx="484513" cy="742950"/>
            <a:chOff x="1935804" y="3752850"/>
            <a:chExt cx="1371600" cy="2103203"/>
          </a:xfrm>
          <a:solidFill>
            <a:srgbClr val="14A049"/>
          </a:solidFill>
        </p:grpSpPr>
        <p:sp>
          <p:nvSpPr>
            <p:cNvPr id="36" name="Chord 35"/>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 name="Oval 36"/>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8" name="Group 37"/>
          <p:cNvGrpSpPr/>
          <p:nvPr/>
        </p:nvGrpSpPr>
        <p:grpSpPr>
          <a:xfrm>
            <a:off x="1737504" y="3466796"/>
            <a:ext cx="484513" cy="742950"/>
            <a:chOff x="1935804" y="3752850"/>
            <a:chExt cx="1371600" cy="2103203"/>
          </a:xfrm>
          <a:solidFill>
            <a:srgbClr val="14A049"/>
          </a:solidFill>
        </p:grpSpPr>
        <p:sp>
          <p:nvSpPr>
            <p:cNvPr id="39" name="Chord 3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Oval 3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41" name="Group 40"/>
          <p:cNvGrpSpPr/>
          <p:nvPr/>
        </p:nvGrpSpPr>
        <p:grpSpPr>
          <a:xfrm>
            <a:off x="1737504" y="2811165"/>
            <a:ext cx="484513" cy="742950"/>
            <a:chOff x="1935804" y="3752850"/>
            <a:chExt cx="1371600" cy="2103203"/>
          </a:xfrm>
        </p:grpSpPr>
        <p:sp>
          <p:nvSpPr>
            <p:cNvPr id="42" name="Chord 4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Oval 4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44" name="Group 43"/>
          <p:cNvGrpSpPr/>
          <p:nvPr/>
        </p:nvGrpSpPr>
        <p:grpSpPr>
          <a:xfrm>
            <a:off x="1737504" y="2155534"/>
            <a:ext cx="484513" cy="742950"/>
            <a:chOff x="1935804" y="3752850"/>
            <a:chExt cx="1371600" cy="2103203"/>
          </a:xfrm>
        </p:grpSpPr>
        <p:sp>
          <p:nvSpPr>
            <p:cNvPr id="45" name="Chord 4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Oval 4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47" name="Group 46"/>
          <p:cNvGrpSpPr/>
          <p:nvPr/>
        </p:nvGrpSpPr>
        <p:grpSpPr>
          <a:xfrm>
            <a:off x="1737504" y="1499903"/>
            <a:ext cx="484513" cy="742950"/>
            <a:chOff x="1935804" y="3752850"/>
            <a:chExt cx="1371600" cy="2103203"/>
          </a:xfrm>
        </p:grpSpPr>
        <p:sp>
          <p:nvSpPr>
            <p:cNvPr id="48" name="Chord 4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Oval 4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50" name="Group 49"/>
          <p:cNvGrpSpPr/>
          <p:nvPr/>
        </p:nvGrpSpPr>
        <p:grpSpPr>
          <a:xfrm>
            <a:off x="1737504" y="4778058"/>
            <a:ext cx="484513" cy="742950"/>
            <a:chOff x="1935804" y="3752850"/>
            <a:chExt cx="1371600" cy="2103203"/>
          </a:xfrm>
        </p:grpSpPr>
        <p:sp>
          <p:nvSpPr>
            <p:cNvPr id="51" name="Chord 5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Oval 5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53" name="Group 52"/>
          <p:cNvGrpSpPr/>
          <p:nvPr/>
        </p:nvGrpSpPr>
        <p:grpSpPr>
          <a:xfrm>
            <a:off x="2445071" y="844272"/>
            <a:ext cx="484513" cy="742950"/>
            <a:chOff x="1935804" y="3752850"/>
            <a:chExt cx="1371600" cy="2103203"/>
          </a:xfrm>
        </p:grpSpPr>
        <p:sp>
          <p:nvSpPr>
            <p:cNvPr id="54" name="Chord 5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Oval 5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56" name="Group 55"/>
          <p:cNvGrpSpPr/>
          <p:nvPr/>
        </p:nvGrpSpPr>
        <p:grpSpPr>
          <a:xfrm>
            <a:off x="2445071" y="5433688"/>
            <a:ext cx="484513" cy="742950"/>
            <a:chOff x="1935804" y="3752850"/>
            <a:chExt cx="1371600" cy="2103203"/>
          </a:xfrm>
        </p:grpSpPr>
        <p:sp>
          <p:nvSpPr>
            <p:cNvPr id="57" name="Chord 5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8" name="Oval 5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59" name="Group 58"/>
          <p:cNvGrpSpPr/>
          <p:nvPr/>
        </p:nvGrpSpPr>
        <p:grpSpPr>
          <a:xfrm>
            <a:off x="2445071" y="4122427"/>
            <a:ext cx="484513" cy="742950"/>
            <a:chOff x="1935804" y="3752850"/>
            <a:chExt cx="1371600" cy="2103203"/>
          </a:xfrm>
        </p:grpSpPr>
        <p:sp>
          <p:nvSpPr>
            <p:cNvPr id="60" name="Chord 5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1" name="Oval 6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62" name="Group 61"/>
          <p:cNvGrpSpPr/>
          <p:nvPr/>
        </p:nvGrpSpPr>
        <p:grpSpPr>
          <a:xfrm>
            <a:off x="2445071" y="3466796"/>
            <a:ext cx="484513" cy="742950"/>
            <a:chOff x="1935804" y="3752850"/>
            <a:chExt cx="1371600" cy="2103203"/>
          </a:xfrm>
        </p:grpSpPr>
        <p:sp>
          <p:nvSpPr>
            <p:cNvPr id="63" name="Chord 6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4" name="Oval 6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65" name="Group 64"/>
          <p:cNvGrpSpPr/>
          <p:nvPr/>
        </p:nvGrpSpPr>
        <p:grpSpPr>
          <a:xfrm>
            <a:off x="2445071" y="2811165"/>
            <a:ext cx="484513" cy="742950"/>
            <a:chOff x="1935804" y="3752850"/>
            <a:chExt cx="1371600" cy="2103203"/>
          </a:xfrm>
        </p:grpSpPr>
        <p:sp>
          <p:nvSpPr>
            <p:cNvPr id="66" name="Chord 65"/>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7" name="Oval 66"/>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68" name="Group 67"/>
          <p:cNvGrpSpPr/>
          <p:nvPr/>
        </p:nvGrpSpPr>
        <p:grpSpPr>
          <a:xfrm>
            <a:off x="2445071" y="2155534"/>
            <a:ext cx="484513" cy="742950"/>
            <a:chOff x="1935804" y="3752850"/>
            <a:chExt cx="1371600" cy="2103203"/>
          </a:xfrm>
        </p:grpSpPr>
        <p:sp>
          <p:nvSpPr>
            <p:cNvPr id="69" name="Chord 6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0" name="Oval 6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71" name="Group 70"/>
          <p:cNvGrpSpPr/>
          <p:nvPr/>
        </p:nvGrpSpPr>
        <p:grpSpPr>
          <a:xfrm>
            <a:off x="2445071" y="1499903"/>
            <a:ext cx="484513" cy="742950"/>
            <a:chOff x="1935804" y="3752850"/>
            <a:chExt cx="1371600" cy="2103203"/>
          </a:xfrm>
        </p:grpSpPr>
        <p:sp>
          <p:nvSpPr>
            <p:cNvPr id="72" name="Chord 7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3" name="Oval 7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74" name="Group 73"/>
          <p:cNvGrpSpPr/>
          <p:nvPr/>
        </p:nvGrpSpPr>
        <p:grpSpPr>
          <a:xfrm>
            <a:off x="2445071" y="4778058"/>
            <a:ext cx="484513" cy="742950"/>
            <a:chOff x="1935804" y="3752850"/>
            <a:chExt cx="1371600" cy="2103203"/>
          </a:xfrm>
        </p:grpSpPr>
        <p:sp>
          <p:nvSpPr>
            <p:cNvPr id="75" name="Chord 7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6" name="Oval 7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01" name="Group 100"/>
          <p:cNvGrpSpPr/>
          <p:nvPr/>
        </p:nvGrpSpPr>
        <p:grpSpPr>
          <a:xfrm>
            <a:off x="3199385" y="844272"/>
            <a:ext cx="484513" cy="742950"/>
            <a:chOff x="1935804" y="3752850"/>
            <a:chExt cx="1371600" cy="2103203"/>
          </a:xfrm>
        </p:grpSpPr>
        <p:sp>
          <p:nvSpPr>
            <p:cNvPr id="102" name="Chord 10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3" name="Oval 10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04" name="Group 103"/>
          <p:cNvGrpSpPr/>
          <p:nvPr/>
        </p:nvGrpSpPr>
        <p:grpSpPr>
          <a:xfrm>
            <a:off x="3199385" y="5433688"/>
            <a:ext cx="484513" cy="742950"/>
            <a:chOff x="1935804" y="3752850"/>
            <a:chExt cx="1371600" cy="2103203"/>
          </a:xfrm>
        </p:grpSpPr>
        <p:sp>
          <p:nvSpPr>
            <p:cNvPr id="105" name="Chord 10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6" name="Oval 10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07" name="Group 106"/>
          <p:cNvGrpSpPr/>
          <p:nvPr/>
        </p:nvGrpSpPr>
        <p:grpSpPr>
          <a:xfrm>
            <a:off x="3199385" y="4122427"/>
            <a:ext cx="484513" cy="742950"/>
            <a:chOff x="1935804" y="3752850"/>
            <a:chExt cx="1371600" cy="2103203"/>
          </a:xfrm>
        </p:grpSpPr>
        <p:sp>
          <p:nvSpPr>
            <p:cNvPr id="108" name="Chord 10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9" name="Oval 10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10" name="Group 109"/>
          <p:cNvGrpSpPr/>
          <p:nvPr/>
        </p:nvGrpSpPr>
        <p:grpSpPr>
          <a:xfrm>
            <a:off x="3199385" y="3466796"/>
            <a:ext cx="484513" cy="742950"/>
            <a:chOff x="1935804" y="3752850"/>
            <a:chExt cx="1371600" cy="2103203"/>
          </a:xfrm>
        </p:grpSpPr>
        <p:sp>
          <p:nvSpPr>
            <p:cNvPr id="111" name="Chord 11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2" name="Oval 11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13" name="Group 112"/>
          <p:cNvGrpSpPr/>
          <p:nvPr/>
        </p:nvGrpSpPr>
        <p:grpSpPr>
          <a:xfrm>
            <a:off x="3199385" y="2811165"/>
            <a:ext cx="484513" cy="742950"/>
            <a:chOff x="1935804" y="3752850"/>
            <a:chExt cx="1371600" cy="2103203"/>
          </a:xfrm>
        </p:grpSpPr>
        <p:sp>
          <p:nvSpPr>
            <p:cNvPr id="114" name="Chord 11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5" name="Oval 11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16" name="Group 115"/>
          <p:cNvGrpSpPr/>
          <p:nvPr/>
        </p:nvGrpSpPr>
        <p:grpSpPr>
          <a:xfrm>
            <a:off x="3199385" y="2155534"/>
            <a:ext cx="484513" cy="742950"/>
            <a:chOff x="1935804" y="3752850"/>
            <a:chExt cx="1371600" cy="2103203"/>
          </a:xfrm>
        </p:grpSpPr>
        <p:sp>
          <p:nvSpPr>
            <p:cNvPr id="117" name="Chord 11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8" name="Oval 11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19" name="Group 118"/>
          <p:cNvGrpSpPr/>
          <p:nvPr/>
        </p:nvGrpSpPr>
        <p:grpSpPr>
          <a:xfrm>
            <a:off x="3199385" y="1499903"/>
            <a:ext cx="484513" cy="742950"/>
            <a:chOff x="1935804" y="3752850"/>
            <a:chExt cx="1371600" cy="2103203"/>
          </a:xfrm>
        </p:grpSpPr>
        <p:sp>
          <p:nvSpPr>
            <p:cNvPr id="120" name="Chord 11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1" name="Oval 12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22" name="Group 121"/>
          <p:cNvGrpSpPr/>
          <p:nvPr/>
        </p:nvGrpSpPr>
        <p:grpSpPr>
          <a:xfrm>
            <a:off x="3199385" y="4778058"/>
            <a:ext cx="484513" cy="742950"/>
            <a:chOff x="1935804" y="3752850"/>
            <a:chExt cx="1371600" cy="2103203"/>
          </a:xfrm>
        </p:grpSpPr>
        <p:sp>
          <p:nvSpPr>
            <p:cNvPr id="123" name="Chord 12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4" name="Oval 12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25" name="Group 124"/>
          <p:cNvGrpSpPr/>
          <p:nvPr/>
        </p:nvGrpSpPr>
        <p:grpSpPr>
          <a:xfrm>
            <a:off x="3914477" y="844272"/>
            <a:ext cx="484513" cy="742950"/>
            <a:chOff x="1935804" y="3752850"/>
            <a:chExt cx="1371600" cy="2103203"/>
          </a:xfrm>
        </p:grpSpPr>
        <p:sp>
          <p:nvSpPr>
            <p:cNvPr id="126" name="Chord 125"/>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7" name="Oval 126"/>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28" name="Group 127"/>
          <p:cNvGrpSpPr/>
          <p:nvPr/>
        </p:nvGrpSpPr>
        <p:grpSpPr>
          <a:xfrm>
            <a:off x="3914477" y="5433688"/>
            <a:ext cx="484513" cy="742950"/>
            <a:chOff x="1935804" y="3752850"/>
            <a:chExt cx="1371600" cy="2103203"/>
          </a:xfrm>
        </p:grpSpPr>
        <p:sp>
          <p:nvSpPr>
            <p:cNvPr id="129" name="Chord 12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0" name="Oval 12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31" name="Group 130"/>
          <p:cNvGrpSpPr/>
          <p:nvPr/>
        </p:nvGrpSpPr>
        <p:grpSpPr>
          <a:xfrm>
            <a:off x="3914477" y="4122427"/>
            <a:ext cx="484513" cy="742950"/>
            <a:chOff x="1935804" y="3752850"/>
            <a:chExt cx="1371600" cy="2103203"/>
          </a:xfrm>
        </p:grpSpPr>
        <p:sp>
          <p:nvSpPr>
            <p:cNvPr id="132" name="Chord 13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3" name="Oval 13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34" name="Group 133"/>
          <p:cNvGrpSpPr/>
          <p:nvPr/>
        </p:nvGrpSpPr>
        <p:grpSpPr>
          <a:xfrm>
            <a:off x="3905334" y="3464544"/>
            <a:ext cx="484513" cy="742950"/>
            <a:chOff x="1935804" y="3752850"/>
            <a:chExt cx="1371600" cy="2103203"/>
          </a:xfrm>
        </p:grpSpPr>
        <p:sp>
          <p:nvSpPr>
            <p:cNvPr id="135" name="Chord 13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6" name="Oval 13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37" name="Group 136"/>
          <p:cNvGrpSpPr/>
          <p:nvPr/>
        </p:nvGrpSpPr>
        <p:grpSpPr>
          <a:xfrm>
            <a:off x="3914477" y="2811165"/>
            <a:ext cx="484513" cy="742950"/>
            <a:chOff x="1935804" y="3752850"/>
            <a:chExt cx="1371600" cy="2103203"/>
          </a:xfrm>
        </p:grpSpPr>
        <p:sp>
          <p:nvSpPr>
            <p:cNvPr id="138" name="Chord 13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9" name="Oval 13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0" name="Group 139"/>
          <p:cNvGrpSpPr/>
          <p:nvPr/>
        </p:nvGrpSpPr>
        <p:grpSpPr>
          <a:xfrm>
            <a:off x="3914477" y="2155534"/>
            <a:ext cx="484513" cy="742950"/>
            <a:chOff x="1935804" y="3752850"/>
            <a:chExt cx="1371600" cy="2103203"/>
          </a:xfrm>
        </p:grpSpPr>
        <p:sp>
          <p:nvSpPr>
            <p:cNvPr id="141" name="Chord 14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2" name="Oval 14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3" name="Group 142"/>
          <p:cNvGrpSpPr/>
          <p:nvPr/>
        </p:nvGrpSpPr>
        <p:grpSpPr>
          <a:xfrm>
            <a:off x="3914477" y="1499903"/>
            <a:ext cx="484513" cy="742950"/>
            <a:chOff x="1935804" y="3752850"/>
            <a:chExt cx="1371600" cy="2103203"/>
          </a:xfrm>
        </p:grpSpPr>
        <p:sp>
          <p:nvSpPr>
            <p:cNvPr id="144" name="Chord 14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5" name="Oval 14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6" name="Group 145"/>
          <p:cNvGrpSpPr/>
          <p:nvPr/>
        </p:nvGrpSpPr>
        <p:grpSpPr>
          <a:xfrm>
            <a:off x="3914477" y="4778058"/>
            <a:ext cx="484513" cy="742950"/>
            <a:chOff x="1935804" y="3752850"/>
            <a:chExt cx="1371600" cy="2103203"/>
          </a:xfrm>
        </p:grpSpPr>
        <p:sp>
          <p:nvSpPr>
            <p:cNvPr id="147" name="Chord 14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8" name="Oval 14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9" name="Group 148"/>
          <p:cNvGrpSpPr/>
          <p:nvPr/>
        </p:nvGrpSpPr>
        <p:grpSpPr>
          <a:xfrm>
            <a:off x="4668201" y="844272"/>
            <a:ext cx="484513" cy="742950"/>
            <a:chOff x="1935804" y="3752850"/>
            <a:chExt cx="1371600" cy="2103203"/>
          </a:xfrm>
          <a:solidFill>
            <a:srgbClr val="14A049"/>
          </a:solidFill>
        </p:grpSpPr>
        <p:sp>
          <p:nvSpPr>
            <p:cNvPr id="150" name="Chord 149"/>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1" name="Oval 150"/>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52" name="Group 151"/>
          <p:cNvGrpSpPr/>
          <p:nvPr/>
        </p:nvGrpSpPr>
        <p:grpSpPr>
          <a:xfrm>
            <a:off x="4668201" y="5433688"/>
            <a:ext cx="484513" cy="742950"/>
            <a:chOff x="1935804" y="3752850"/>
            <a:chExt cx="1371600" cy="2103203"/>
          </a:xfrm>
        </p:grpSpPr>
        <p:sp>
          <p:nvSpPr>
            <p:cNvPr id="153" name="Chord 15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4" name="Oval 15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55" name="Group 154"/>
          <p:cNvGrpSpPr/>
          <p:nvPr/>
        </p:nvGrpSpPr>
        <p:grpSpPr>
          <a:xfrm>
            <a:off x="4668201" y="4122427"/>
            <a:ext cx="484513" cy="742950"/>
            <a:chOff x="1935804" y="3752850"/>
            <a:chExt cx="1371600" cy="2103203"/>
          </a:xfrm>
        </p:grpSpPr>
        <p:sp>
          <p:nvSpPr>
            <p:cNvPr id="156" name="Chord 155"/>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7" name="Oval 156"/>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58" name="Group 157"/>
          <p:cNvGrpSpPr/>
          <p:nvPr/>
        </p:nvGrpSpPr>
        <p:grpSpPr>
          <a:xfrm>
            <a:off x="4668201" y="3466796"/>
            <a:ext cx="484513" cy="742950"/>
            <a:chOff x="1935804" y="3752850"/>
            <a:chExt cx="1371600" cy="2103203"/>
          </a:xfrm>
        </p:grpSpPr>
        <p:sp>
          <p:nvSpPr>
            <p:cNvPr id="159" name="Chord 15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0" name="Oval 15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61" name="Group 160"/>
          <p:cNvGrpSpPr/>
          <p:nvPr/>
        </p:nvGrpSpPr>
        <p:grpSpPr>
          <a:xfrm>
            <a:off x="4668201" y="2811165"/>
            <a:ext cx="484513" cy="742950"/>
            <a:chOff x="1935804" y="3752850"/>
            <a:chExt cx="1371600" cy="2103203"/>
          </a:xfrm>
        </p:grpSpPr>
        <p:sp>
          <p:nvSpPr>
            <p:cNvPr id="162" name="Chord 16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3" name="Oval 16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64" name="Group 163"/>
          <p:cNvGrpSpPr/>
          <p:nvPr/>
        </p:nvGrpSpPr>
        <p:grpSpPr>
          <a:xfrm>
            <a:off x="4668201" y="2155534"/>
            <a:ext cx="484513" cy="742950"/>
            <a:chOff x="1935804" y="3752850"/>
            <a:chExt cx="1371600" cy="2103203"/>
          </a:xfrm>
        </p:grpSpPr>
        <p:sp>
          <p:nvSpPr>
            <p:cNvPr id="165" name="Chord 16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6" name="Oval 16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67" name="Group 166"/>
          <p:cNvGrpSpPr/>
          <p:nvPr/>
        </p:nvGrpSpPr>
        <p:grpSpPr>
          <a:xfrm>
            <a:off x="4668201" y="1499903"/>
            <a:ext cx="484513" cy="742950"/>
            <a:chOff x="1935804" y="3752850"/>
            <a:chExt cx="1371600" cy="2103203"/>
          </a:xfrm>
          <a:solidFill>
            <a:srgbClr val="14A049"/>
          </a:solidFill>
        </p:grpSpPr>
        <p:sp>
          <p:nvSpPr>
            <p:cNvPr id="168" name="Chord 16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9" name="Oval 16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0" name="Group 169"/>
          <p:cNvGrpSpPr/>
          <p:nvPr/>
        </p:nvGrpSpPr>
        <p:grpSpPr>
          <a:xfrm>
            <a:off x="4668201" y="4778058"/>
            <a:ext cx="484513" cy="742950"/>
            <a:chOff x="1935804" y="3752850"/>
            <a:chExt cx="1371600" cy="2103203"/>
          </a:xfrm>
        </p:grpSpPr>
        <p:sp>
          <p:nvSpPr>
            <p:cNvPr id="171" name="Chord 17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2" name="Oval 17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3" name="Group 172"/>
          <p:cNvGrpSpPr/>
          <p:nvPr/>
        </p:nvGrpSpPr>
        <p:grpSpPr>
          <a:xfrm>
            <a:off x="5375768" y="844272"/>
            <a:ext cx="484513" cy="742950"/>
            <a:chOff x="1935804" y="3752850"/>
            <a:chExt cx="1371600" cy="2103203"/>
          </a:xfrm>
          <a:solidFill>
            <a:srgbClr val="14A049"/>
          </a:solidFill>
        </p:grpSpPr>
        <p:sp>
          <p:nvSpPr>
            <p:cNvPr id="174" name="Chord 17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5" name="Oval 17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6" name="Group 175"/>
          <p:cNvGrpSpPr/>
          <p:nvPr/>
        </p:nvGrpSpPr>
        <p:grpSpPr>
          <a:xfrm>
            <a:off x="5375768" y="5433688"/>
            <a:ext cx="484513" cy="742950"/>
            <a:chOff x="1935804" y="3752850"/>
            <a:chExt cx="1371600" cy="2103203"/>
          </a:xfrm>
        </p:grpSpPr>
        <p:sp>
          <p:nvSpPr>
            <p:cNvPr id="177" name="Chord 17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8" name="Oval 17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9" name="Group 178"/>
          <p:cNvGrpSpPr/>
          <p:nvPr/>
        </p:nvGrpSpPr>
        <p:grpSpPr>
          <a:xfrm>
            <a:off x="5375768" y="4122427"/>
            <a:ext cx="484513" cy="742950"/>
            <a:chOff x="1935804" y="3752850"/>
            <a:chExt cx="1371600" cy="2103203"/>
          </a:xfrm>
        </p:grpSpPr>
        <p:sp>
          <p:nvSpPr>
            <p:cNvPr id="180" name="Chord 17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1" name="Oval 18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82" name="Group 181"/>
          <p:cNvGrpSpPr/>
          <p:nvPr/>
        </p:nvGrpSpPr>
        <p:grpSpPr>
          <a:xfrm>
            <a:off x="5375768" y="3466796"/>
            <a:ext cx="484513" cy="742950"/>
            <a:chOff x="1935804" y="3752850"/>
            <a:chExt cx="1371600" cy="2103203"/>
          </a:xfrm>
        </p:grpSpPr>
        <p:sp>
          <p:nvSpPr>
            <p:cNvPr id="183" name="Chord 18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4" name="Oval 18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85" name="Group 184"/>
          <p:cNvGrpSpPr/>
          <p:nvPr/>
        </p:nvGrpSpPr>
        <p:grpSpPr>
          <a:xfrm>
            <a:off x="5375768" y="2811165"/>
            <a:ext cx="484513" cy="742950"/>
            <a:chOff x="1935804" y="3752850"/>
            <a:chExt cx="1371600" cy="2103203"/>
          </a:xfrm>
        </p:grpSpPr>
        <p:sp>
          <p:nvSpPr>
            <p:cNvPr id="186" name="Chord 185"/>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7" name="Oval 186"/>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88" name="Group 187"/>
          <p:cNvGrpSpPr/>
          <p:nvPr/>
        </p:nvGrpSpPr>
        <p:grpSpPr>
          <a:xfrm>
            <a:off x="5375768" y="2155534"/>
            <a:ext cx="484513" cy="742950"/>
            <a:chOff x="1935804" y="3752850"/>
            <a:chExt cx="1371600" cy="2103203"/>
          </a:xfrm>
        </p:grpSpPr>
        <p:sp>
          <p:nvSpPr>
            <p:cNvPr id="189" name="Chord 18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0" name="Oval 18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94" name="Group 193"/>
          <p:cNvGrpSpPr/>
          <p:nvPr/>
        </p:nvGrpSpPr>
        <p:grpSpPr>
          <a:xfrm>
            <a:off x="5375768" y="4778058"/>
            <a:ext cx="484513" cy="742950"/>
            <a:chOff x="1935804" y="3752850"/>
            <a:chExt cx="1371600" cy="2103203"/>
          </a:xfrm>
        </p:grpSpPr>
        <p:sp>
          <p:nvSpPr>
            <p:cNvPr id="195" name="Chord 19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6" name="Oval 19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97" name="Group 196"/>
          <p:cNvGrpSpPr/>
          <p:nvPr/>
        </p:nvGrpSpPr>
        <p:grpSpPr>
          <a:xfrm>
            <a:off x="6130082" y="844272"/>
            <a:ext cx="484513" cy="742950"/>
            <a:chOff x="1935804" y="3752850"/>
            <a:chExt cx="1371600" cy="2103203"/>
          </a:xfrm>
          <a:solidFill>
            <a:srgbClr val="14A049"/>
          </a:solidFill>
        </p:grpSpPr>
        <p:sp>
          <p:nvSpPr>
            <p:cNvPr id="198" name="Chord 19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9" name="Oval 19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0" name="Group 199"/>
          <p:cNvGrpSpPr/>
          <p:nvPr/>
        </p:nvGrpSpPr>
        <p:grpSpPr>
          <a:xfrm>
            <a:off x="6130082" y="5433688"/>
            <a:ext cx="484513" cy="742950"/>
            <a:chOff x="1935804" y="3752850"/>
            <a:chExt cx="1371600" cy="2103203"/>
          </a:xfrm>
        </p:grpSpPr>
        <p:sp>
          <p:nvSpPr>
            <p:cNvPr id="201" name="Chord 20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2" name="Oval 20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3" name="Group 202"/>
          <p:cNvGrpSpPr/>
          <p:nvPr/>
        </p:nvGrpSpPr>
        <p:grpSpPr>
          <a:xfrm>
            <a:off x="6130082" y="4122427"/>
            <a:ext cx="484513" cy="742950"/>
            <a:chOff x="1935804" y="3752850"/>
            <a:chExt cx="1371600" cy="2103203"/>
          </a:xfrm>
        </p:grpSpPr>
        <p:sp>
          <p:nvSpPr>
            <p:cNvPr id="204" name="Chord 20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5" name="Oval 20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6" name="Group 205"/>
          <p:cNvGrpSpPr/>
          <p:nvPr/>
        </p:nvGrpSpPr>
        <p:grpSpPr>
          <a:xfrm>
            <a:off x="6130082" y="3466796"/>
            <a:ext cx="484513" cy="742950"/>
            <a:chOff x="1935804" y="3752850"/>
            <a:chExt cx="1371600" cy="2103203"/>
          </a:xfrm>
        </p:grpSpPr>
        <p:sp>
          <p:nvSpPr>
            <p:cNvPr id="207" name="Chord 20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8" name="Oval 20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9" name="Group 208"/>
          <p:cNvGrpSpPr/>
          <p:nvPr/>
        </p:nvGrpSpPr>
        <p:grpSpPr>
          <a:xfrm>
            <a:off x="6130082" y="2811165"/>
            <a:ext cx="484513" cy="742950"/>
            <a:chOff x="1935804" y="3752850"/>
            <a:chExt cx="1371600" cy="2103203"/>
          </a:xfrm>
        </p:grpSpPr>
        <p:sp>
          <p:nvSpPr>
            <p:cNvPr id="210" name="Chord 20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1" name="Oval 21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12" name="Group 211"/>
          <p:cNvGrpSpPr/>
          <p:nvPr/>
        </p:nvGrpSpPr>
        <p:grpSpPr>
          <a:xfrm>
            <a:off x="6130082" y="2155534"/>
            <a:ext cx="484513" cy="742950"/>
            <a:chOff x="1935804" y="3752850"/>
            <a:chExt cx="1371600" cy="2103203"/>
          </a:xfrm>
        </p:grpSpPr>
        <p:sp>
          <p:nvSpPr>
            <p:cNvPr id="213" name="Chord 21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4" name="Oval 21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18" name="Group 217"/>
          <p:cNvGrpSpPr/>
          <p:nvPr/>
        </p:nvGrpSpPr>
        <p:grpSpPr>
          <a:xfrm>
            <a:off x="6130082" y="4778058"/>
            <a:ext cx="484513" cy="742950"/>
            <a:chOff x="1935804" y="3752850"/>
            <a:chExt cx="1371600" cy="2103203"/>
          </a:xfrm>
        </p:grpSpPr>
        <p:sp>
          <p:nvSpPr>
            <p:cNvPr id="219" name="Chord 21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0" name="Oval 21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21" name="Group 220"/>
          <p:cNvGrpSpPr/>
          <p:nvPr/>
        </p:nvGrpSpPr>
        <p:grpSpPr>
          <a:xfrm>
            <a:off x="6856273" y="844272"/>
            <a:ext cx="484513" cy="742950"/>
            <a:chOff x="1935804" y="3752850"/>
            <a:chExt cx="1371600" cy="2103203"/>
          </a:xfrm>
          <a:solidFill>
            <a:srgbClr val="14A049"/>
          </a:solidFill>
        </p:grpSpPr>
        <p:sp>
          <p:nvSpPr>
            <p:cNvPr id="222" name="Chord 221"/>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3" name="Oval 222"/>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24" name="Group 223"/>
          <p:cNvGrpSpPr/>
          <p:nvPr/>
        </p:nvGrpSpPr>
        <p:grpSpPr>
          <a:xfrm>
            <a:off x="6856273" y="5433688"/>
            <a:ext cx="484513" cy="742950"/>
            <a:chOff x="1935804" y="3752850"/>
            <a:chExt cx="1371600" cy="2103203"/>
          </a:xfrm>
        </p:grpSpPr>
        <p:sp>
          <p:nvSpPr>
            <p:cNvPr id="225" name="Chord 22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6" name="Oval 22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27" name="Group 226"/>
          <p:cNvGrpSpPr/>
          <p:nvPr/>
        </p:nvGrpSpPr>
        <p:grpSpPr>
          <a:xfrm>
            <a:off x="6856273" y="4122427"/>
            <a:ext cx="484513" cy="742950"/>
            <a:chOff x="1935804" y="3752850"/>
            <a:chExt cx="1371600" cy="2103203"/>
          </a:xfrm>
          <a:solidFill>
            <a:srgbClr val="3FC1FB"/>
          </a:solidFill>
        </p:grpSpPr>
        <p:sp>
          <p:nvSpPr>
            <p:cNvPr id="228" name="Chord 22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9" name="Oval 22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0" name="Group 229"/>
          <p:cNvGrpSpPr/>
          <p:nvPr/>
        </p:nvGrpSpPr>
        <p:grpSpPr>
          <a:xfrm>
            <a:off x="6856273" y="3466796"/>
            <a:ext cx="484513" cy="742950"/>
            <a:chOff x="1935804" y="3752850"/>
            <a:chExt cx="1371600" cy="2103203"/>
          </a:xfrm>
        </p:grpSpPr>
        <p:sp>
          <p:nvSpPr>
            <p:cNvPr id="231" name="Chord 23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2" name="Oval 23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3" name="Group 232"/>
          <p:cNvGrpSpPr/>
          <p:nvPr/>
        </p:nvGrpSpPr>
        <p:grpSpPr>
          <a:xfrm>
            <a:off x="6856273" y="2811165"/>
            <a:ext cx="484513" cy="742950"/>
            <a:chOff x="1935804" y="3752850"/>
            <a:chExt cx="1371600" cy="2103203"/>
          </a:xfrm>
        </p:grpSpPr>
        <p:sp>
          <p:nvSpPr>
            <p:cNvPr id="234" name="Chord 23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5" name="Oval 23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6" name="Group 235"/>
          <p:cNvGrpSpPr/>
          <p:nvPr/>
        </p:nvGrpSpPr>
        <p:grpSpPr>
          <a:xfrm>
            <a:off x="6856273" y="2155534"/>
            <a:ext cx="484513" cy="742950"/>
            <a:chOff x="1935804" y="3752850"/>
            <a:chExt cx="1371600" cy="2103203"/>
          </a:xfrm>
        </p:grpSpPr>
        <p:sp>
          <p:nvSpPr>
            <p:cNvPr id="237" name="Chord 23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8" name="Oval 23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9" name="Group 238"/>
          <p:cNvGrpSpPr/>
          <p:nvPr/>
        </p:nvGrpSpPr>
        <p:grpSpPr>
          <a:xfrm>
            <a:off x="2447706" y="4108732"/>
            <a:ext cx="484513" cy="742950"/>
            <a:chOff x="1935804" y="3752850"/>
            <a:chExt cx="1371600" cy="2103203"/>
          </a:xfrm>
          <a:solidFill>
            <a:srgbClr val="14A049"/>
          </a:solidFill>
        </p:grpSpPr>
        <p:sp>
          <p:nvSpPr>
            <p:cNvPr id="240" name="Chord 239"/>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1" name="Oval 240"/>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42" name="Group 241"/>
          <p:cNvGrpSpPr/>
          <p:nvPr/>
        </p:nvGrpSpPr>
        <p:grpSpPr>
          <a:xfrm>
            <a:off x="6856273" y="4778058"/>
            <a:ext cx="484513" cy="742950"/>
            <a:chOff x="1935804" y="3752850"/>
            <a:chExt cx="1371600" cy="2103203"/>
          </a:xfrm>
        </p:grpSpPr>
        <p:sp>
          <p:nvSpPr>
            <p:cNvPr id="243" name="Chord 24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4" name="Oval 24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79" name="Group 278"/>
          <p:cNvGrpSpPr/>
          <p:nvPr/>
        </p:nvGrpSpPr>
        <p:grpSpPr>
          <a:xfrm>
            <a:off x="8580877" y="818165"/>
            <a:ext cx="2921000" cy="2202165"/>
            <a:chOff x="8331200" y="809248"/>
            <a:chExt cx="2921000" cy="2202165"/>
          </a:xfrm>
        </p:grpSpPr>
        <p:sp>
          <p:nvSpPr>
            <p:cNvPr id="270" name="TextBox 269"/>
            <p:cNvSpPr txBox="1"/>
            <p:nvPr/>
          </p:nvSpPr>
          <p:spPr>
            <a:xfrm>
              <a:off x="8424423" y="2088083"/>
              <a:ext cx="2728337" cy="923330"/>
            </a:xfrm>
            <a:prstGeom prst="rect">
              <a:avLst/>
            </a:prstGeom>
            <a:noFill/>
          </p:spPr>
          <p:txBody>
            <a:bodyPr wrap="square" rtlCol="0">
              <a:spAutoFit/>
            </a:bodyPr>
            <a:lstStyle/>
            <a:p>
              <a:r>
                <a:rPr lang="en-US" dirty="0" smtClean="0">
                  <a:latin typeface="Open Sans" panose="020B0606030504020204" pitchFamily="34" charset="0"/>
                  <a:ea typeface="Open Sans" panose="020B0606030504020204" pitchFamily="34" charset="0"/>
                  <a:cs typeface="Open Sans" panose="020B0606030504020204" pitchFamily="34" charset="0"/>
                </a:rPr>
                <a:t>LG has around 25k+ merchandiser only in India</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71" name="TextBox 270"/>
            <p:cNvSpPr txBox="1"/>
            <p:nvPr/>
          </p:nvSpPr>
          <p:spPr>
            <a:xfrm>
              <a:off x="8331200" y="809248"/>
              <a:ext cx="2921000" cy="1323439"/>
            </a:xfrm>
            <a:prstGeom prst="rect">
              <a:avLst/>
            </a:prstGeom>
            <a:noFill/>
          </p:spPr>
          <p:txBody>
            <a:bodyPr wrap="square" rtlCol="0">
              <a:spAutoFit/>
            </a:bodyPr>
            <a:lstStyle/>
            <a:p>
              <a:r>
                <a:rPr lang="en-US" sz="8000" dirty="0" smtClean="0">
                  <a:solidFill>
                    <a:srgbClr val="14A049"/>
                  </a:solidFill>
                  <a:latin typeface="Open Sans Extrabold" panose="020B0906030804020204" pitchFamily="34" charset="0"/>
                  <a:ea typeface="Open Sans Extrabold" panose="020B0906030804020204" pitchFamily="34" charset="0"/>
                  <a:cs typeface="Open Sans Extrabold" panose="020B0906030804020204" pitchFamily="34" charset="0"/>
                </a:rPr>
                <a:t>25K+</a:t>
              </a:r>
              <a:endParaRPr lang="pl-PL" sz="8000" dirty="0">
                <a:solidFill>
                  <a:srgbClr val="14A049"/>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278" name="Group 277"/>
          <p:cNvGrpSpPr/>
          <p:nvPr/>
        </p:nvGrpSpPr>
        <p:grpSpPr>
          <a:xfrm>
            <a:off x="8544938" y="4051919"/>
            <a:ext cx="3291462" cy="1895775"/>
            <a:chOff x="8496300" y="3691996"/>
            <a:chExt cx="3291462" cy="1895775"/>
          </a:xfrm>
        </p:grpSpPr>
        <p:sp>
          <p:nvSpPr>
            <p:cNvPr id="269" name="TextBox 268"/>
            <p:cNvSpPr txBox="1"/>
            <p:nvPr/>
          </p:nvSpPr>
          <p:spPr>
            <a:xfrm>
              <a:off x="8496300" y="4387442"/>
              <a:ext cx="3291462" cy="1200329"/>
            </a:xfrm>
            <a:prstGeom prst="rect">
              <a:avLst/>
            </a:prstGeom>
            <a:noFill/>
          </p:spPr>
          <p:txBody>
            <a:bodyPr wrap="square" rtlCol="0">
              <a:spAutoFit/>
            </a:bodyPr>
            <a:lstStyle/>
            <a:p>
              <a:r>
                <a:rPr lang="en-US" dirty="0" smtClean="0">
                  <a:latin typeface="Open Sans" panose="020B0606030504020204" pitchFamily="34" charset="0"/>
                  <a:ea typeface="Open Sans" panose="020B0606030504020204" pitchFamily="34" charset="0"/>
                  <a:cs typeface="Open Sans" panose="020B0606030504020204" pitchFamily="34" charset="0"/>
                </a:rPr>
                <a:t>With the number only we can understand how hard it is for an admin to manage all of them.</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72" name="TextBox 271"/>
            <p:cNvSpPr txBox="1"/>
            <p:nvPr/>
          </p:nvSpPr>
          <p:spPr>
            <a:xfrm>
              <a:off x="8496300" y="3691996"/>
              <a:ext cx="2857500" cy="584775"/>
            </a:xfrm>
            <a:prstGeom prst="rect">
              <a:avLst/>
            </a:prstGeom>
            <a:noFill/>
          </p:spPr>
          <p:txBody>
            <a:bodyPr wrap="square" rtlCol="0">
              <a:spAutoFit/>
            </a:bodyPr>
            <a:lstStyle/>
            <a:p>
              <a:r>
                <a:rPr lang="en-US" sz="3200" dirty="0" smtClean="0">
                  <a:solidFill>
                    <a:srgbClr val="3FC1FB"/>
                  </a:solidFill>
                  <a:latin typeface="Open Sans Extrabold" panose="020B0906030804020204" pitchFamily="34" charset="0"/>
                  <a:ea typeface="Open Sans Extrabold" panose="020B0906030804020204" pitchFamily="34" charset="0"/>
                  <a:cs typeface="Open Sans Extrabold" panose="020B0906030804020204" pitchFamily="34" charset="0"/>
                </a:rPr>
                <a:t>That’s Huge</a:t>
              </a:r>
              <a:endParaRPr lang="pl-PL" sz="3200" dirty="0">
                <a:solidFill>
                  <a:srgbClr val="3FC1FB"/>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280" name="Group 279"/>
          <p:cNvGrpSpPr/>
          <p:nvPr/>
        </p:nvGrpSpPr>
        <p:grpSpPr>
          <a:xfrm>
            <a:off x="7569354" y="1425604"/>
            <a:ext cx="816411" cy="134328"/>
            <a:chOff x="7741986" y="4316228"/>
            <a:chExt cx="816411" cy="134328"/>
          </a:xfrm>
          <a:solidFill>
            <a:srgbClr val="14A049"/>
          </a:solidFill>
        </p:grpSpPr>
        <p:cxnSp>
          <p:nvCxnSpPr>
            <p:cNvPr id="281" name="Straight Connector 280"/>
            <p:cNvCxnSpPr/>
            <p:nvPr/>
          </p:nvCxnSpPr>
          <p:spPr>
            <a:xfrm>
              <a:off x="7741986" y="4382904"/>
              <a:ext cx="754314" cy="0"/>
            </a:xfrm>
            <a:prstGeom prst="line">
              <a:avLst/>
            </a:prstGeom>
            <a:grpFill/>
            <a:ln w="28575">
              <a:solidFill>
                <a:srgbClr val="14A049"/>
              </a:solidFill>
            </a:ln>
          </p:spPr>
          <p:style>
            <a:lnRef idx="1">
              <a:schemeClr val="accent1"/>
            </a:lnRef>
            <a:fillRef idx="0">
              <a:schemeClr val="accent1"/>
            </a:fillRef>
            <a:effectRef idx="0">
              <a:schemeClr val="accent1"/>
            </a:effectRef>
            <a:fontRef idx="minor">
              <a:schemeClr val="tx1"/>
            </a:fontRef>
          </p:style>
        </p:cxnSp>
        <p:sp>
          <p:nvSpPr>
            <p:cNvPr id="282" name="Oval 281"/>
            <p:cNvSpPr/>
            <p:nvPr/>
          </p:nvSpPr>
          <p:spPr>
            <a:xfrm>
              <a:off x="8424069" y="4316228"/>
              <a:ext cx="134328" cy="1343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45" name="Group 244"/>
          <p:cNvGrpSpPr/>
          <p:nvPr/>
        </p:nvGrpSpPr>
        <p:grpSpPr>
          <a:xfrm>
            <a:off x="4668200" y="851821"/>
            <a:ext cx="484513" cy="742950"/>
            <a:chOff x="1935804" y="3752850"/>
            <a:chExt cx="1371600" cy="2103203"/>
          </a:xfrm>
          <a:solidFill>
            <a:srgbClr val="14A049"/>
          </a:solidFill>
        </p:grpSpPr>
        <p:sp>
          <p:nvSpPr>
            <p:cNvPr id="246" name="Chord 245"/>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7" name="Oval 246"/>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48" name="Group 247"/>
          <p:cNvGrpSpPr/>
          <p:nvPr/>
        </p:nvGrpSpPr>
        <p:grpSpPr>
          <a:xfrm>
            <a:off x="4668200" y="1507452"/>
            <a:ext cx="484513" cy="742950"/>
            <a:chOff x="1935804" y="3752850"/>
            <a:chExt cx="1371600" cy="2103203"/>
          </a:xfrm>
          <a:solidFill>
            <a:srgbClr val="14A049"/>
          </a:solidFill>
        </p:grpSpPr>
        <p:sp>
          <p:nvSpPr>
            <p:cNvPr id="249" name="Chord 24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0" name="Oval 24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51" name="Group 250"/>
          <p:cNvGrpSpPr/>
          <p:nvPr/>
        </p:nvGrpSpPr>
        <p:grpSpPr>
          <a:xfrm>
            <a:off x="5375767" y="851821"/>
            <a:ext cx="484513" cy="742950"/>
            <a:chOff x="1935804" y="3752850"/>
            <a:chExt cx="1371600" cy="2103203"/>
          </a:xfrm>
          <a:solidFill>
            <a:srgbClr val="14A049"/>
          </a:solidFill>
        </p:grpSpPr>
        <p:sp>
          <p:nvSpPr>
            <p:cNvPr id="252" name="Chord 251"/>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3" name="Oval 252"/>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57" name="Group 256"/>
          <p:cNvGrpSpPr/>
          <p:nvPr/>
        </p:nvGrpSpPr>
        <p:grpSpPr>
          <a:xfrm>
            <a:off x="6130081" y="851821"/>
            <a:ext cx="484513" cy="742950"/>
            <a:chOff x="1935804" y="3752850"/>
            <a:chExt cx="1371600" cy="2103203"/>
          </a:xfrm>
          <a:solidFill>
            <a:srgbClr val="14A049"/>
          </a:solidFill>
        </p:grpSpPr>
        <p:sp>
          <p:nvSpPr>
            <p:cNvPr id="258" name="Chord 25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9" name="Oval 25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60" name="Group 259"/>
          <p:cNvGrpSpPr/>
          <p:nvPr/>
        </p:nvGrpSpPr>
        <p:grpSpPr>
          <a:xfrm>
            <a:off x="2445070" y="2173643"/>
            <a:ext cx="484513" cy="742950"/>
            <a:chOff x="1935804" y="3752850"/>
            <a:chExt cx="1371600" cy="2103203"/>
          </a:xfrm>
          <a:solidFill>
            <a:srgbClr val="14A049"/>
          </a:solidFill>
        </p:grpSpPr>
        <p:sp>
          <p:nvSpPr>
            <p:cNvPr id="261" name="Chord 260"/>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2" name="Oval 261"/>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63" name="Group 262"/>
          <p:cNvGrpSpPr/>
          <p:nvPr/>
        </p:nvGrpSpPr>
        <p:grpSpPr>
          <a:xfrm>
            <a:off x="6856272" y="851821"/>
            <a:ext cx="484513" cy="742950"/>
            <a:chOff x="1935804" y="3752850"/>
            <a:chExt cx="1371600" cy="2103203"/>
          </a:xfrm>
          <a:solidFill>
            <a:srgbClr val="14A049"/>
          </a:solidFill>
        </p:grpSpPr>
        <p:sp>
          <p:nvSpPr>
            <p:cNvPr id="264" name="Chord 26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5" name="Oval 26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66" name="Group 265"/>
          <p:cNvGrpSpPr/>
          <p:nvPr/>
        </p:nvGrpSpPr>
        <p:grpSpPr>
          <a:xfrm>
            <a:off x="1737503" y="2167607"/>
            <a:ext cx="484513" cy="742950"/>
            <a:chOff x="1935804" y="3752850"/>
            <a:chExt cx="1371600" cy="2103203"/>
          </a:xfrm>
          <a:solidFill>
            <a:srgbClr val="14A049"/>
          </a:solidFill>
        </p:grpSpPr>
        <p:sp>
          <p:nvSpPr>
            <p:cNvPr id="267" name="Chord 266"/>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8" name="Oval 267"/>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73" name="Group 272"/>
          <p:cNvGrpSpPr/>
          <p:nvPr/>
        </p:nvGrpSpPr>
        <p:grpSpPr>
          <a:xfrm>
            <a:off x="5371615" y="5433688"/>
            <a:ext cx="484513" cy="742950"/>
            <a:chOff x="1935804" y="3752850"/>
            <a:chExt cx="1371600" cy="2103203"/>
          </a:xfrm>
          <a:solidFill>
            <a:srgbClr val="14A049"/>
          </a:solidFill>
        </p:grpSpPr>
        <p:sp>
          <p:nvSpPr>
            <p:cNvPr id="274" name="Chord 27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3" name="Oval 282"/>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84" name="Group 283"/>
          <p:cNvGrpSpPr/>
          <p:nvPr/>
        </p:nvGrpSpPr>
        <p:grpSpPr>
          <a:xfrm>
            <a:off x="3914476" y="4778058"/>
            <a:ext cx="484513" cy="742950"/>
            <a:chOff x="1935804" y="3752850"/>
            <a:chExt cx="1371600" cy="2103203"/>
          </a:xfrm>
          <a:solidFill>
            <a:srgbClr val="14A049"/>
          </a:solidFill>
        </p:grpSpPr>
        <p:sp>
          <p:nvSpPr>
            <p:cNvPr id="285" name="Chord 284"/>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6" name="Oval 285"/>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87" name="Group 286"/>
          <p:cNvGrpSpPr/>
          <p:nvPr/>
        </p:nvGrpSpPr>
        <p:grpSpPr>
          <a:xfrm>
            <a:off x="6130081" y="5433688"/>
            <a:ext cx="484513" cy="742950"/>
            <a:chOff x="1935804" y="3752850"/>
            <a:chExt cx="1371600" cy="2103203"/>
          </a:xfrm>
          <a:solidFill>
            <a:srgbClr val="14A049"/>
          </a:solidFill>
        </p:grpSpPr>
        <p:sp>
          <p:nvSpPr>
            <p:cNvPr id="288" name="Chord 28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9" name="Oval 28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93" name="Group 292"/>
          <p:cNvGrpSpPr/>
          <p:nvPr/>
        </p:nvGrpSpPr>
        <p:grpSpPr>
          <a:xfrm>
            <a:off x="6863951" y="5433688"/>
            <a:ext cx="484513" cy="742950"/>
            <a:chOff x="1935804" y="3752850"/>
            <a:chExt cx="1371600" cy="2103203"/>
          </a:xfrm>
          <a:solidFill>
            <a:srgbClr val="14A049"/>
          </a:solidFill>
        </p:grpSpPr>
        <p:sp>
          <p:nvSpPr>
            <p:cNvPr id="294" name="Chord 29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5" name="Oval 29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96" name="Group 295"/>
          <p:cNvGrpSpPr/>
          <p:nvPr/>
        </p:nvGrpSpPr>
        <p:grpSpPr>
          <a:xfrm>
            <a:off x="2440283" y="2808846"/>
            <a:ext cx="484513" cy="742950"/>
            <a:chOff x="1935804" y="3752850"/>
            <a:chExt cx="1371600" cy="2103203"/>
          </a:xfrm>
          <a:solidFill>
            <a:srgbClr val="14A049"/>
          </a:solidFill>
        </p:grpSpPr>
        <p:sp>
          <p:nvSpPr>
            <p:cNvPr id="297" name="Chord 296"/>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8" name="Oval 297"/>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99" name="Group 298"/>
          <p:cNvGrpSpPr/>
          <p:nvPr/>
        </p:nvGrpSpPr>
        <p:grpSpPr>
          <a:xfrm>
            <a:off x="2457402" y="5422327"/>
            <a:ext cx="484513" cy="742950"/>
            <a:chOff x="1935804" y="3752850"/>
            <a:chExt cx="1371600" cy="2103203"/>
          </a:xfrm>
          <a:solidFill>
            <a:srgbClr val="14A049"/>
          </a:solidFill>
        </p:grpSpPr>
        <p:sp>
          <p:nvSpPr>
            <p:cNvPr id="300" name="Chord 299"/>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1" name="Oval 300"/>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02" name="Group 301"/>
          <p:cNvGrpSpPr/>
          <p:nvPr/>
        </p:nvGrpSpPr>
        <p:grpSpPr>
          <a:xfrm>
            <a:off x="6852119" y="1540441"/>
            <a:ext cx="484513" cy="742950"/>
            <a:chOff x="1935804" y="3752850"/>
            <a:chExt cx="1371600" cy="2103203"/>
          </a:xfrm>
          <a:solidFill>
            <a:srgbClr val="14A049"/>
          </a:solidFill>
        </p:grpSpPr>
        <p:sp>
          <p:nvSpPr>
            <p:cNvPr id="303" name="Chord 302"/>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4" name="Oval 303"/>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05" name="Group 304"/>
          <p:cNvGrpSpPr/>
          <p:nvPr/>
        </p:nvGrpSpPr>
        <p:grpSpPr>
          <a:xfrm>
            <a:off x="995522" y="1508395"/>
            <a:ext cx="484513" cy="742950"/>
            <a:chOff x="1935804" y="3752850"/>
            <a:chExt cx="1371600" cy="2103203"/>
          </a:xfrm>
          <a:solidFill>
            <a:srgbClr val="14A049"/>
          </a:solidFill>
        </p:grpSpPr>
        <p:sp>
          <p:nvSpPr>
            <p:cNvPr id="306" name="Chord 305"/>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7" name="Oval 306"/>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08" name="Group 307"/>
          <p:cNvGrpSpPr/>
          <p:nvPr/>
        </p:nvGrpSpPr>
        <p:grpSpPr>
          <a:xfrm>
            <a:off x="4688590" y="3469664"/>
            <a:ext cx="484513" cy="742950"/>
            <a:chOff x="1935804" y="3752850"/>
            <a:chExt cx="1371600" cy="2103203"/>
          </a:xfrm>
          <a:solidFill>
            <a:srgbClr val="14A049"/>
          </a:solidFill>
        </p:grpSpPr>
        <p:sp>
          <p:nvSpPr>
            <p:cNvPr id="309" name="Chord 30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10" name="Oval 30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20" name="Group 319"/>
          <p:cNvGrpSpPr/>
          <p:nvPr/>
        </p:nvGrpSpPr>
        <p:grpSpPr>
          <a:xfrm>
            <a:off x="6150469" y="1521051"/>
            <a:ext cx="484513" cy="742950"/>
            <a:chOff x="1935804" y="3752850"/>
            <a:chExt cx="1371600" cy="2103203"/>
          </a:xfrm>
          <a:solidFill>
            <a:srgbClr val="14A049"/>
          </a:solidFill>
        </p:grpSpPr>
        <p:sp>
          <p:nvSpPr>
            <p:cNvPr id="321" name="Chord 320"/>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2" name="Oval 321"/>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23" name="Group 322"/>
          <p:cNvGrpSpPr/>
          <p:nvPr/>
        </p:nvGrpSpPr>
        <p:grpSpPr>
          <a:xfrm>
            <a:off x="3199384" y="1498111"/>
            <a:ext cx="484513" cy="742950"/>
            <a:chOff x="1935804" y="3752850"/>
            <a:chExt cx="1371600" cy="2103203"/>
          </a:xfrm>
          <a:solidFill>
            <a:srgbClr val="14A049"/>
          </a:solidFill>
        </p:grpSpPr>
        <p:sp>
          <p:nvSpPr>
            <p:cNvPr id="324" name="Chord 32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5" name="Oval 32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26" name="Group 325"/>
          <p:cNvGrpSpPr/>
          <p:nvPr/>
        </p:nvGrpSpPr>
        <p:grpSpPr>
          <a:xfrm>
            <a:off x="6847966" y="2801297"/>
            <a:ext cx="484513" cy="742950"/>
            <a:chOff x="1935804" y="3752850"/>
            <a:chExt cx="1371600" cy="2103203"/>
          </a:xfrm>
          <a:solidFill>
            <a:srgbClr val="14A049"/>
          </a:solidFill>
        </p:grpSpPr>
        <p:sp>
          <p:nvSpPr>
            <p:cNvPr id="327" name="Chord 326"/>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8" name="Oval 327"/>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38" name="Group 337"/>
          <p:cNvGrpSpPr/>
          <p:nvPr/>
        </p:nvGrpSpPr>
        <p:grpSpPr>
          <a:xfrm>
            <a:off x="5367462" y="2801297"/>
            <a:ext cx="484513" cy="742950"/>
            <a:chOff x="1935804" y="3752850"/>
            <a:chExt cx="1371600" cy="2103203"/>
          </a:xfrm>
          <a:solidFill>
            <a:srgbClr val="14A049"/>
          </a:solidFill>
        </p:grpSpPr>
        <p:sp>
          <p:nvSpPr>
            <p:cNvPr id="339" name="Chord 33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0" name="Oval 33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41" name="Group 340"/>
          <p:cNvGrpSpPr/>
          <p:nvPr/>
        </p:nvGrpSpPr>
        <p:grpSpPr>
          <a:xfrm>
            <a:off x="6138895" y="2153215"/>
            <a:ext cx="484513" cy="742950"/>
            <a:chOff x="1935804" y="3752850"/>
            <a:chExt cx="1371600" cy="2103203"/>
          </a:xfrm>
          <a:solidFill>
            <a:srgbClr val="14A049"/>
          </a:solidFill>
        </p:grpSpPr>
        <p:sp>
          <p:nvSpPr>
            <p:cNvPr id="342" name="Chord 341"/>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3" name="Oval 342"/>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47" name="Group 346"/>
          <p:cNvGrpSpPr/>
          <p:nvPr/>
        </p:nvGrpSpPr>
        <p:grpSpPr>
          <a:xfrm>
            <a:off x="6876661" y="2153215"/>
            <a:ext cx="484513" cy="742950"/>
            <a:chOff x="1935804" y="3752850"/>
            <a:chExt cx="1371600" cy="2103203"/>
          </a:xfrm>
          <a:solidFill>
            <a:srgbClr val="14A049"/>
          </a:solidFill>
        </p:grpSpPr>
        <p:sp>
          <p:nvSpPr>
            <p:cNvPr id="348" name="Chord 34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9" name="Oval 34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0" name="Group 349"/>
          <p:cNvGrpSpPr/>
          <p:nvPr/>
        </p:nvGrpSpPr>
        <p:grpSpPr>
          <a:xfrm>
            <a:off x="991368" y="5441255"/>
            <a:ext cx="484513" cy="742950"/>
            <a:chOff x="1935804" y="3752850"/>
            <a:chExt cx="1371600" cy="2103203"/>
          </a:xfrm>
          <a:solidFill>
            <a:srgbClr val="14A049"/>
          </a:solidFill>
        </p:grpSpPr>
        <p:sp>
          <p:nvSpPr>
            <p:cNvPr id="351" name="Chord 350"/>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2" name="Oval 351"/>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3" name="Group 352"/>
          <p:cNvGrpSpPr/>
          <p:nvPr/>
        </p:nvGrpSpPr>
        <p:grpSpPr>
          <a:xfrm>
            <a:off x="991369" y="844272"/>
            <a:ext cx="484513" cy="742950"/>
            <a:chOff x="1935804" y="3752850"/>
            <a:chExt cx="1371600" cy="2103203"/>
          </a:xfrm>
          <a:solidFill>
            <a:srgbClr val="14A049"/>
          </a:solidFill>
        </p:grpSpPr>
        <p:sp>
          <p:nvSpPr>
            <p:cNvPr id="354" name="Chord 35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5" name="Oval 35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6" name="Group 355"/>
          <p:cNvGrpSpPr/>
          <p:nvPr/>
        </p:nvGrpSpPr>
        <p:grpSpPr>
          <a:xfrm>
            <a:off x="5371615" y="4776692"/>
            <a:ext cx="484513" cy="742950"/>
            <a:chOff x="1935804" y="3752850"/>
            <a:chExt cx="1371600" cy="2103203"/>
          </a:xfrm>
          <a:solidFill>
            <a:srgbClr val="14A049"/>
          </a:solidFill>
        </p:grpSpPr>
        <p:sp>
          <p:nvSpPr>
            <p:cNvPr id="357" name="Chord 356"/>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8" name="Oval 357"/>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9" name="Group 358"/>
          <p:cNvGrpSpPr/>
          <p:nvPr/>
        </p:nvGrpSpPr>
        <p:grpSpPr>
          <a:xfrm>
            <a:off x="1729198" y="844272"/>
            <a:ext cx="484513" cy="742950"/>
            <a:chOff x="1935804" y="3752850"/>
            <a:chExt cx="1371600" cy="2103203"/>
          </a:xfrm>
          <a:solidFill>
            <a:srgbClr val="14A049"/>
          </a:solidFill>
        </p:grpSpPr>
        <p:sp>
          <p:nvSpPr>
            <p:cNvPr id="360" name="Chord 359"/>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61" name="Oval 360"/>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62" name="Group 361"/>
          <p:cNvGrpSpPr/>
          <p:nvPr/>
        </p:nvGrpSpPr>
        <p:grpSpPr>
          <a:xfrm>
            <a:off x="5371615" y="4122427"/>
            <a:ext cx="484513" cy="742950"/>
            <a:chOff x="1935804" y="3752850"/>
            <a:chExt cx="1371600" cy="2103203"/>
          </a:xfrm>
          <a:solidFill>
            <a:srgbClr val="14A049"/>
          </a:solidFill>
        </p:grpSpPr>
        <p:sp>
          <p:nvSpPr>
            <p:cNvPr id="363" name="Chord 362"/>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64" name="Oval 363"/>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65" name="Group 364"/>
          <p:cNvGrpSpPr/>
          <p:nvPr/>
        </p:nvGrpSpPr>
        <p:grpSpPr>
          <a:xfrm>
            <a:off x="3914476" y="818165"/>
            <a:ext cx="484513" cy="742950"/>
            <a:chOff x="1935804" y="3752850"/>
            <a:chExt cx="1371600" cy="2103203"/>
          </a:xfrm>
          <a:solidFill>
            <a:srgbClr val="14A049"/>
          </a:solidFill>
        </p:grpSpPr>
        <p:sp>
          <p:nvSpPr>
            <p:cNvPr id="366" name="Chord 365"/>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67" name="Oval 366"/>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68" name="Group 367"/>
          <p:cNvGrpSpPr/>
          <p:nvPr/>
        </p:nvGrpSpPr>
        <p:grpSpPr>
          <a:xfrm>
            <a:off x="3914476" y="5419971"/>
            <a:ext cx="484513" cy="742950"/>
            <a:chOff x="1935804" y="3752850"/>
            <a:chExt cx="1371600" cy="2103203"/>
          </a:xfrm>
          <a:solidFill>
            <a:srgbClr val="14A049"/>
          </a:solidFill>
        </p:grpSpPr>
        <p:sp>
          <p:nvSpPr>
            <p:cNvPr id="369" name="Chord 36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0" name="Oval 36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2" name="Rectangle 1"/>
          <p:cNvSpPr/>
          <p:nvPr/>
        </p:nvSpPr>
        <p:spPr>
          <a:xfrm>
            <a:off x="6779705" y="-3604184"/>
            <a:ext cx="6096000" cy="3416320"/>
          </a:xfrm>
          <a:prstGeom prst="rect">
            <a:avLst/>
          </a:prstGeom>
        </p:spPr>
        <p:txBody>
          <a:bodyPr>
            <a:spAutoFit/>
          </a:bodyPr>
          <a:lstStyle/>
          <a:p>
            <a:r>
              <a:rPr lang="en-US" b="1" dirty="0"/>
              <a:t>The State of Food Security and Nutrition in the World, 2020 report</a:t>
            </a:r>
          </a:p>
          <a:p>
            <a:r>
              <a:rPr lang="en-US" b="1" dirty="0"/>
              <a:t>India is home to the largest undernourished population in the world</a:t>
            </a:r>
          </a:p>
          <a:p>
            <a:r>
              <a:rPr lang="en-US" b="1" dirty="0"/>
              <a:t>189.2 million people i.e. 14% of our population is undernourished</a:t>
            </a:r>
          </a:p>
          <a:p>
            <a:r>
              <a:rPr lang="en-US" b="1" dirty="0"/>
              <a:t>20% of children under 5 are underweight</a:t>
            </a:r>
          </a:p>
          <a:p>
            <a:r>
              <a:rPr lang="en-US" b="1" dirty="0"/>
              <a:t>34.7% of children under 5 years of age are stunted</a:t>
            </a:r>
          </a:p>
          <a:p>
            <a:r>
              <a:rPr lang="en-US" b="1" dirty="0"/>
              <a:t>51.4% women in the reproductive age (15-49 years) are </a:t>
            </a:r>
            <a:r>
              <a:rPr lang="en-US" b="1" dirty="0" err="1"/>
              <a:t>anaemic</a:t>
            </a:r>
            <a:endParaRPr lang="en-US" b="1" dirty="0"/>
          </a:p>
          <a:p>
            <a:r>
              <a:rPr lang="en-US" b="1" dirty="0"/>
              <a:t>The Global Hunger Index 2020 ranks India at 101 out of 116 countries</a:t>
            </a:r>
          </a:p>
        </p:txBody>
      </p:sp>
      <p:grpSp>
        <p:nvGrpSpPr>
          <p:cNvPr id="374" name="Group 373"/>
          <p:cNvGrpSpPr/>
          <p:nvPr/>
        </p:nvGrpSpPr>
        <p:grpSpPr>
          <a:xfrm>
            <a:off x="1737503" y="4122427"/>
            <a:ext cx="484513" cy="742950"/>
            <a:chOff x="1935804" y="3752850"/>
            <a:chExt cx="1371600" cy="2103203"/>
          </a:xfrm>
        </p:grpSpPr>
        <p:sp>
          <p:nvSpPr>
            <p:cNvPr id="375" name="Chord 37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6" name="Oval 37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77" name="Group 376"/>
          <p:cNvGrpSpPr/>
          <p:nvPr/>
        </p:nvGrpSpPr>
        <p:grpSpPr>
          <a:xfrm>
            <a:off x="5396155" y="1521051"/>
            <a:ext cx="484513" cy="742950"/>
            <a:chOff x="1935804" y="3752850"/>
            <a:chExt cx="1371600" cy="2103203"/>
          </a:xfrm>
        </p:grpSpPr>
        <p:sp>
          <p:nvSpPr>
            <p:cNvPr id="378" name="Chord 37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9" name="Oval 37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380" name="Rounded Rectangle 379"/>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ounded Rectangle 380"/>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49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500"/>
                                        <p:tgtEl>
                                          <p:spTgt spid="3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1"/>
                                        </p:tgtEl>
                                        <p:attrNameLst>
                                          <p:attrName>style.visibility</p:attrName>
                                        </p:attrNameLst>
                                      </p:cBhvr>
                                      <p:to>
                                        <p:strVal val="visible"/>
                                      </p:to>
                                    </p:set>
                                    <p:animEffect transition="in" filter="fade">
                                      <p:cBhvr>
                                        <p:cTn id="10" dur="5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p:bldP spid="38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B1F3A"/>
        </a:solidFill>
        <a:effectLst/>
      </p:bgPr>
    </p:bg>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4171617148"/>
              </p:ext>
            </p:extLst>
          </p:nvPr>
        </p:nvGraphicFramePr>
        <p:xfrm>
          <a:off x="-287068" y="710865"/>
          <a:ext cx="7565571" cy="5026571"/>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6983390" y="862941"/>
            <a:ext cx="3747514"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smtClean="0">
                <a:solidFill>
                  <a:prstClr val="white"/>
                </a:solidFill>
                <a:latin typeface="Calibri" panose="020F0502020204030204"/>
              </a:rPr>
              <a:t>OUR STATs</a:t>
            </a:r>
            <a:endParaRPr kumimoji="0" lang="pl-PL" sz="60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Rounded Corners 9"/>
          <p:cNvSpPr/>
          <p:nvPr/>
        </p:nvSpPr>
        <p:spPr>
          <a:xfrm>
            <a:off x="7153786" y="1950697"/>
            <a:ext cx="3503387" cy="45719"/>
          </a:xfrm>
          <a:prstGeom prst="roundRect">
            <a:avLst/>
          </a:prstGeom>
          <a:solidFill>
            <a:srgbClr val="FF7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p:cNvSpPr txBox="1"/>
          <p:nvPr/>
        </p:nvSpPr>
        <p:spPr>
          <a:xfrm>
            <a:off x="7060350" y="2231513"/>
            <a:ext cx="4509350" cy="1631216"/>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2000" b="1" dirty="0" smtClean="0">
                <a:solidFill>
                  <a:prstClr val="white"/>
                </a:solidFill>
                <a:latin typeface="Calibri" panose="020F0502020204030204"/>
              </a:rPr>
              <a:t>60</a:t>
            </a:r>
            <a:r>
              <a:rPr kumimoji="0" lang="en-US" sz="2000" b="1" i="0" u="none" strike="noStrike" kern="1200" cap="none" spc="0" normalizeH="0" baseline="0" noProof="0" dirty="0" smtClean="0">
                <a:ln>
                  <a:noFill/>
                </a:ln>
                <a:solidFill>
                  <a:prstClr val="white"/>
                </a:solidFill>
                <a:effectLst/>
                <a:uLnTx/>
                <a:uFillTx/>
                <a:latin typeface="Calibri" panose="020F0502020204030204"/>
              </a:rPr>
              <a:t>% </a:t>
            </a:r>
            <a:r>
              <a:rPr kumimoji="0" lang="en-US" sz="2000" b="1" i="0" u="none" strike="noStrike" kern="1200" cap="none" spc="0" normalizeH="0" baseline="0" noProof="0" dirty="0">
                <a:ln>
                  <a:noFill/>
                </a:ln>
                <a:solidFill>
                  <a:prstClr val="white"/>
                </a:solidFill>
                <a:effectLst/>
                <a:uLnTx/>
                <a:uFillTx/>
                <a:latin typeface="Calibri" panose="020F0502020204030204"/>
              </a:rPr>
              <a:t>of the</a:t>
            </a:r>
            <a:r>
              <a:rPr kumimoji="0" lang="en-US" sz="2000" b="1" i="0" u="none" strike="noStrike" kern="1200" cap="none" spc="0" normalizeH="0" noProof="0" dirty="0">
                <a:ln>
                  <a:noFill/>
                </a:ln>
                <a:solidFill>
                  <a:prstClr val="white"/>
                </a:solidFill>
                <a:effectLst/>
                <a:uLnTx/>
                <a:uFillTx/>
                <a:latin typeface="Calibri" panose="020F0502020204030204"/>
              </a:rPr>
              <a:t> </a:t>
            </a:r>
            <a:r>
              <a:rPr lang="en-US" sz="2000" b="1" dirty="0" smtClean="0">
                <a:solidFill>
                  <a:prstClr val="white"/>
                </a:solidFill>
                <a:latin typeface="Calibri" panose="020F0502020204030204"/>
              </a:rPr>
              <a:t>merchandizers love to use more interactive way like </a:t>
            </a:r>
            <a:r>
              <a:rPr lang="en-US" sz="2000" b="1" dirty="0" err="1" smtClean="0">
                <a:solidFill>
                  <a:prstClr val="white"/>
                </a:solidFill>
                <a:latin typeface="Calibri" panose="020F0502020204030204"/>
              </a:rPr>
              <a:t>chatbots</a:t>
            </a:r>
            <a:r>
              <a:rPr lang="en-US" sz="2000" b="1" dirty="0" smtClean="0">
                <a:solidFill>
                  <a:prstClr val="white"/>
                </a:solidFill>
                <a:latin typeface="Calibri" panose="020F0502020204030204"/>
              </a:rPr>
              <a:t>.</a:t>
            </a:r>
            <a:endParaRPr lang="en-US" sz="2000" b="1" dirty="0">
              <a:solidFill>
                <a:prstClr val="white"/>
              </a:solidFill>
              <a:latin typeface="Calibri" panose="020F0502020204030204"/>
            </a:endParaRP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solidFill>
                  <a:prstClr val="white"/>
                </a:solidFill>
                <a:latin typeface="Calibri" panose="020F0502020204030204"/>
              </a:rPr>
              <a:t>11% </a:t>
            </a:r>
            <a:r>
              <a:rPr lang="en-US" sz="2000" dirty="0">
                <a:solidFill>
                  <a:prstClr val="white"/>
                </a:solidFill>
                <a:latin typeface="Calibri" panose="020F0502020204030204"/>
              </a:rPr>
              <a:t>via </a:t>
            </a:r>
            <a:r>
              <a:rPr lang="en-US" sz="2000" dirty="0" smtClean="0">
                <a:solidFill>
                  <a:prstClr val="white"/>
                </a:solidFill>
                <a:latin typeface="Calibri" panose="020F0502020204030204"/>
              </a:rPr>
              <a:t>calls</a:t>
            </a:r>
            <a:endParaRPr lang="en-US" sz="2000" dirty="0">
              <a:solidFill>
                <a:prstClr val="white"/>
              </a:solidFill>
              <a:latin typeface="Calibri" panose="020F0502020204030204"/>
            </a:endParaRP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solidFill>
                  <a:prstClr val="white"/>
                </a:solidFill>
                <a:latin typeface="Calibri" panose="020F0502020204030204"/>
              </a:rPr>
              <a:t>27% </a:t>
            </a:r>
            <a:r>
              <a:rPr lang="en-US" sz="2000" dirty="0">
                <a:solidFill>
                  <a:prstClr val="white"/>
                </a:solidFill>
                <a:latin typeface="Calibri" panose="020F0502020204030204"/>
              </a:rPr>
              <a:t>via </a:t>
            </a:r>
            <a:r>
              <a:rPr lang="en-US" sz="2000" dirty="0" smtClean="0">
                <a:solidFill>
                  <a:prstClr val="white"/>
                </a:solidFill>
                <a:latin typeface="Calibri" panose="020F0502020204030204"/>
              </a:rPr>
              <a:t>mobile applications etc.</a:t>
            </a:r>
            <a:endParaRPr lang="en-US" sz="2000" dirty="0">
              <a:solidFill>
                <a:prstClr val="white"/>
              </a:solidFill>
              <a:latin typeface="Calibri" panose="020F0502020204030204"/>
            </a:endParaRP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2% </a:t>
            </a:r>
            <a:r>
              <a:rPr lang="en-US" sz="2000" dirty="0" smtClean="0">
                <a:solidFill>
                  <a:prstClr val="white"/>
                </a:solidFill>
                <a:latin typeface="Calibri" panose="020F0502020204030204"/>
              </a:rPr>
              <a:t>want to go for meets.</a:t>
            </a:r>
            <a:endParaRPr kumimoji="0" lang="pl-PL" sz="6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Rounded Corners 11"/>
          <p:cNvSpPr/>
          <p:nvPr/>
        </p:nvSpPr>
        <p:spPr>
          <a:xfrm>
            <a:off x="7044422" y="4666802"/>
            <a:ext cx="3625451" cy="778533"/>
          </a:xfrm>
          <a:prstGeom prst="roundRect">
            <a:avLst/>
          </a:prstGeom>
          <a:solidFill>
            <a:srgbClr val="FF7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noProof="0" dirty="0" smtClean="0">
                <a:solidFill>
                  <a:srgbClr val="1B1F3A"/>
                </a:solidFill>
                <a:latin typeface="Calibri" panose="020F0502020204030204"/>
              </a:rPr>
              <a:t>60</a:t>
            </a:r>
            <a:r>
              <a:rPr kumimoji="0" lang="pl-PL" sz="2000" b="1" i="0" u="none" strike="noStrike" kern="1200" cap="none" spc="0" normalizeH="0" baseline="0" noProof="0" dirty="0" smtClean="0">
                <a:ln>
                  <a:noFill/>
                </a:ln>
                <a:solidFill>
                  <a:srgbClr val="1B1F3A"/>
                </a:solidFill>
                <a:effectLst/>
                <a:uLnTx/>
                <a:uFillTx/>
                <a:latin typeface="Calibri" panose="020F0502020204030204"/>
                <a:ea typeface="+mn-ea"/>
                <a:cs typeface="+mn-cs"/>
              </a:rPr>
              <a:t>% </a:t>
            </a:r>
            <a:endParaRPr lang="en-US" sz="2000" b="1" dirty="0">
              <a:solidFill>
                <a:srgbClr val="1B1F3A"/>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rgbClr val="1B1F3A"/>
                </a:solidFill>
                <a:latin typeface="Calibri" panose="020F0502020204030204"/>
              </a:rPr>
              <a:t>want </a:t>
            </a:r>
            <a:r>
              <a:rPr lang="en-US" sz="2000" b="1" dirty="0">
                <a:solidFill>
                  <a:srgbClr val="1B1F3A"/>
                </a:solidFill>
                <a:latin typeface="Calibri" panose="020F0502020204030204"/>
              </a:rPr>
              <a:t>to </a:t>
            </a:r>
            <a:r>
              <a:rPr lang="en-US" sz="2000" b="1" dirty="0" smtClean="0">
                <a:solidFill>
                  <a:srgbClr val="1B1F3A"/>
                </a:solidFill>
                <a:latin typeface="Calibri" panose="020F0502020204030204"/>
              </a:rPr>
              <a:t>use </a:t>
            </a:r>
            <a:r>
              <a:rPr lang="en-US" sz="2000" b="1" dirty="0" err="1" smtClean="0">
                <a:solidFill>
                  <a:srgbClr val="1B1F3A"/>
                </a:solidFill>
                <a:latin typeface="Calibri" panose="020F0502020204030204"/>
              </a:rPr>
              <a:t>chatbot</a:t>
            </a:r>
            <a:endParaRPr lang="en-US" sz="2000" b="1" dirty="0" smtClean="0">
              <a:solidFill>
                <a:srgbClr val="1B1F3A"/>
              </a:solidFill>
              <a:latin typeface="Calibri" panose="020F0502020204030204"/>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026" b="58682"/>
          <a:stretch/>
        </p:blipFill>
        <p:spPr bwMode="auto">
          <a:xfrm>
            <a:off x="2503487" y="6011863"/>
            <a:ext cx="7618413"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ounded Rectangle 12"/>
          <p:cNvSpPr/>
          <p:nvPr/>
        </p:nvSpPr>
        <p:spPr>
          <a:xfrm>
            <a:off x="7197621" y="4066249"/>
            <a:ext cx="3207365" cy="450775"/>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defRPr/>
            </a:pPr>
            <a:r>
              <a:rPr lang="en-US" b="1" dirty="0" smtClean="0">
                <a:solidFill>
                  <a:prstClr val="white"/>
                </a:solidFill>
              </a:rPr>
              <a:t>              AGE – 18 to 30</a:t>
            </a:r>
            <a:endParaRPr lang="en-US" b="1" dirty="0">
              <a:solidFill>
                <a:prstClr val="white"/>
              </a:solidFill>
            </a:endParaRPr>
          </a:p>
        </p:txBody>
      </p:sp>
    </p:spTree>
    <p:extLst>
      <p:ext uri="{BB962C8B-B14F-4D97-AF65-F5344CB8AC3E}">
        <p14:creationId xmlns:p14="http://schemas.microsoft.com/office/powerpoint/2010/main" val="195115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 xmlns:a16="http://schemas.microsoft.com/office/drawing/2014/main" id="{527DAD47-84B3-49ED-81F1-970586FE7374}"/>
              </a:ext>
            </a:extLst>
          </p:cNvPr>
          <p:cNvGrpSpPr/>
          <p:nvPr/>
        </p:nvGrpSpPr>
        <p:grpSpPr>
          <a:xfrm>
            <a:off x="2563735" y="562726"/>
            <a:ext cx="7064531" cy="5395746"/>
            <a:chOff x="2563735" y="1565518"/>
            <a:chExt cx="7064531" cy="5395746"/>
          </a:xfr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scene3d>
            <a:camera prst="perspectiveRelaxedModerately" fov="3300000">
              <a:rot lat="19500000" lon="0" rev="0"/>
            </a:camera>
            <a:lightRig rig="threePt" dir="t"/>
          </a:scene3d>
        </p:grpSpPr>
        <p:sp>
          <p:nvSpPr>
            <p:cNvPr id="33" name="Freeform: Shape 32">
              <a:extLst>
                <a:ext uri="{FF2B5EF4-FFF2-40B4-BE49-F238E27FC236}">
                  <a16:creationId xmlns="" xmlns:a16="http://schemas.microsoft.com/office/drawing/2014/main" id="{182BCE72-1B94-4BEB-86C8-FA1A52A9BE2A}"/>
                </a:ext>
              </a:extLst>
            </p:cNvPr>
            <p:cNvSpPr/>
            <p:nvPr/>
          </p:nvSpPr>
          <p:spPr>
            <a:xfrm rot="13500000">
              <a:off x="2692812" y="1565518"/>
              <a:ext cx="1772678" cy="2030832"/>
            </a:xfrm>
            <a:custGeom>
              <a:avLst/>
              <a:gdLst>
                <a:gd name="connsiteX0" fmla="*/ 1772678 w 1772678"/>
                <a:gd name="connsiteY0" fmla="*/ 2030831 h 2030832"/>
                <a:gd name="connsiteX1" fmla="*/ 454288 w 1772678"/>
                <a:gd name="connsiteY1" fmla="*/ 2030832 h 2030832"/>
                <a:gd name="connsiteX2" fmla="*/ 453199 w 1772678"/>
                <a:gd name="connsiteY2" fmla="*/ 2008017 h 2030832"/>
                <a:gd name="connsiteX3" fmla="*/ 23708 w 1772678"/>
                <a:gd name="connsiteY3" fmla="*/ 961407 h 2030832"/>
                <a:gd name="connsiteX4" fmla="*/ 0 w 1772678"/>
                <a:gd name="connsiteY4" fmla="*/ 935177 h 2030832"/>
                <a:gd name="connsiteX5" fmla="*/ 935176 w 1772678"/>
                <a:gd name="connsiteY5" fmla="*/ 0 h 2030832"/>
                <a:gd name="connsiteX6" fmla="*/ 937840 w 1772678"/>
                <a:gd name="connsiteY6" fmla="*/ 2803 h 2030832"/>
                <a:gd name="connsiteX7" fmla="*/ 1765555 w 1772678"/>
                <a:gd name="connsiteY7" fmla="*/ 1881646 h 2030832"/>
                <a:gd name="connsiteX8" fmla="*/ 1772678 w 1772678"/>
                <a:gd name="connsiteY8" fmla="*/ 2030831 h 203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678" h="2030832">
                  <a:moveTo>
                    <a:pt x="1772678" y="2030831"/>
                  </a:moveTo>
                  <a:lnTo>
                    <a:pt x="454288" y="2030832"/>
                  </a:lnTo>
                  <a:lnTo>
                    <a:pt x="453199" y="2008017"/>
                  </a:lnTo>
                  <a:cubicBezTo>
                    <a:pt x="417407" y="1634130"/>
                    <a:pt x="274244" y="1268581"/>
                    <a:pt x="23708" y="961407"/>
                  </a:cubicBezTo>
                  <a:lnTo>
                    <a:pt x="0" y="935177"/>
                  </a:lnTo>
                  <a:lnTo>
                    <a:pt x="935176" y="0"/>
                  </a:lnTo>
                  <a:lnTo>
                    <a:pt x="937840" y="2803"/>
                  </a:lnTo>
                  <a:cubicBezTo>
                    <a:pt x="1424731" y="541690"/>
                    <a:pt x="1700636" y="1203475"/>
                    <a:pt x="1765555" y="1881646"/>
                  </a:cubicBezTo>
                  <a:lnTo>
                    <a:pt x="1772678" y="2030831"/>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32" name="Freeform: Shape 31">
              <a:extLst>
                <a:ext uri="{FF2B5EF4-FFF2-40B4-BE49-F238E27FC236}">
                  <a16:creationId xmlns="" xmlns:a16="http://schemas.microsoft.com/office/drawing/2014/main" id="{762BE0B4-6E16-4AF9-BFEC-373751CA9B1E}"/>
                </a:ext>
              </a:extLst>
            </p:cNvPr>
            <p:cNvSpPr/>
            <p:nvPr/>
          </p:nvSpPr>
          <p:spPr>
            <a:xfrm rot="13500000">
              <a:off x="7597433" y="1694595"/>
              <a:ext cx="2030832" cy="1772678"/>
            </a:xfrm>
            <a:custGeom>
              <a:avLst/>
              <a:gdLst>
                <a:gd name="connsiteX0" fmla="*/ 2030831 w 2030832"/>
                <a:gd name="connsiteY0" fmla="*/ 1772678 h 1772678"/>
                <a:gd name="connsiteX1" fmla="*/ 1881646 w 2030832"/>
                <a:gd name="connsiteY1" fmla="*/ 1765555 h 1772678"/>
                <a:gd name="connsiteX2" fmla="*/ 2803 w 2030832"/>
                <a:gd name="connsiteY2" fmla="*/ 937840 h 1772678"/>
                <a:gd name="connsiteX3" fmla="*/ 0 w 2030832"/>
                <a:gd name="connsiteY3" fmla="*/ 935176 h 1772678"/>
                <a:gd name="connsiteX4" fmla="*/ 935177 w 2030832"/>
                <a:gd name="connsiteY4" fmla="*/ 0 h 1772678"/>
                <a:gd name="connsiteX5" fmla="*/ 961407 w 2030832"/>
                <a:gd name="connsiteY5" fmla="*/ 23708 h 1772678"/>
                <a:gd name="connsiteX6" fmla="*/ 2008017 w 2030832"/>
                <a:gd name="connsiteY6" fmla="*/ 453199 h 1772678"/>
                <a:gd name="connsiteX7" fmla="*/ 2030832 w 2030832"/>
                <a:gd name="connsiteY7" fmla="*/ 454288 h 1772678"/>
                <a:gd name="connsiteX8" fmla="*/ 2030831 w 2030832"/>
                <a:gd name="connsiteY8" fmla="*/ 1772678 h 177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0832" h="1772678">
                  <a:moveTo>
                    <a:pt x="2030831" y="1772678"/>
                  </a:moveTo>
                  <a:lnTo>
                    <a:pt x="1881646" y="1765555"/>
                  </a:lnTo>
                  <a:cubicBezTo>
                    <a:pt x="1203475" y="1700636"/>
                    <a:pt x="541690" y="1424731"/>
                    <a:pt x="2803" y="937840"/>
                  </a:cubicBezTo>
                  <a:lnTo>
                    <a:pt x="0" y="935176"/>
                  </a:lnTo>
                  <a:lnTo>
                    <a:pt x="935177" y="0"/>
                  </a:lnTo>
                  <a:lnTo>
                    <a:pt x="961407" y="23708"/>
                  </a:lnTo>
                  <a:cubicBezTo>
                    <a:pt x="1268581" y="274244"/>
                    <a:pt x="1634130" y="417407"/>
                    <a:pt x="2008017" y="453199"/>
                  </a:cubicBezTo>
                  <a:lnTo>
                    <a:pt x="2030832" y="454288"/>
                  </a:lnTo>
                  <a:lnTo>
                    <a:pt x="2030831" y="1772678"/>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7" name="Freeform: Shape 16">
              <a:extLst>
                <a:ext uri="{FF2B5EF4-FFF2-40B4-BE49-F238E27FC236}">
                  <a16:creationId xmlns="" xmlns:a16="http://schemas.microsoft.com/office/drawing/2014/main" id="{098F2DF5-0F67-4DB6-9C0F-854E9A4B076A}"/>
                </a:ext>
              </a:extLst>
            </p:cNvPr>
            <p:cNvSpPr/>
            <p:nvPr/>
          </p:nvSpPr>
          <p:spPr>
            <a:xfrm rot="13500000">
              <a:off x="2563734" y="3390728"/>
              <a:ext cx="2030832" cy="1772678"/>
            </a:xfrm>
            <a:custGeom>
              <a:avLst/>
              <a:gdLst>
                <a:gd name="connsiteX0" fmla="*/ 2030832 w 2030832"/>
                <a:gd name="connsiteY0" fmla="*/ 837502 h 1772678"/>
                <a:gd name="connsiteX1" fmla="*/ 1095655 w 2030832"/>
                <a:gd name="connsiteY1" fmla="*/ 1772678 h 1772678"/>
                <a:gd name="connsiteX2" fmla="*/ 1069425 w 2030832"/>
                <a:gd name="connsiteY2" fmla="*/ 1748970 h 1772678"/>
                <a:gd name="connsiteX3" fmla="*/ 22815 w 2030832"/>
                <a:gd name="connsiteY3" fmla="*/ 1319479 h 1772678"/>
                <a:gd name="connsiteX4" fmla="*/ 0 w 2030832"/>
                <a:gd name="connsiteY4" fmla="*/ 1318390 h 1772678"/>
                <a:gd name="connsiteX5" fmla="*/ 0 w 2030832"/>
                <a:gd name="connsiteY5" fmla="*/ 0 h 1772678"/>
                <a:gd name="connsiteX6" fmla="*/ 149186 w 2030832"/>
                <a:gd name="connsiteY6" fmla="*/ 7123 h 1772678"/>
                <a:gd name="connsiteX7" fmla="*/ 2028029 w 2030832"/>
                <a:gd name="connsiteY7" fmla="*/ 834838 h 1772678"/>
                <a:gd name="connsiteX8" fmla="*/ 2030832 w 2030832"/>
                <a:gd name="connsiteY8" fmla="*/ 837502 h 177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0832" h="1772678">
                  <a:moveTo>
                    <a:pt x="2030832" y="837502"/>
                  </a:moveTo>
                  <a:lnTo>
                    <a:pt x="1095655" y="1772678"/>
                  </a:lnTo>
                  <a:lnTo>
                    <a:pt x="1069425" y="1748970"/>
                  </a:lnTo>
                  <a:cubicBezTo>
                    <a:pt x="762251" y="1498434"/>
                    <a:pt x="396702" y="1355270"/>
                    <a:pt x="22815" y="1319479"/>
                  </a:cubicBezTo>
                  <a:lnTo>
                    <a:pt x="0" y="1318390"/>
                  </a:lnTo>
                  <a:lnTo>
                    <a:pt x="0" y="0"/>
                  </a:lnTo>
                  <a:lnTo>
                    <a:pt x="149186" y="7123"/>
                  </a:lnTo>
                  <a:cubicBezTo>
                    <a:pt x="827357" y="72042"/>
                    <a:pt x="1489142" y="347947"/>
                    <a:pt x="2028029" y="834838"/>
                  </a:cubicBezTo>
                  <a:lnTo>
                    <a:pt x="2030832" y="837502"/>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3" name="Freeform: Shape 12">
              <a:extLst>
                <a:ext uri="{FF2B5EF4-FFF2-40B4-BE49-F238E27FC236}">
                  <a16:creationId xmlns="" xmlns:a16="http://schemas.microsoft.com/office/drawing/2014/main" id="{AC0F0B22-56E4-446D-AA33-816835BBF38E}"/>
                </a:ext>
              </a:extLst>
            </p:cNvPr>
            <p:cNvSpPr/>
            <p:nvPr/>
          </p:nvSpPr>
          <p:spPr>
            <a:xfrm rot="13500000">
              <a:off x="7726511" y="3261650"/>
              <a:ext cx="1772677" cy="2030832"/>
            </a:xfrm>
            <a:custGeom>
              <a:avLst/>
              <a:gdLst>
                <a:gd name="connsiteX0" fmla="*/ 1772677 w 1772677"/>
                <a:gd name="connsiteY0" fmla="*/ 1095655 h 2030832"/>
                <a:gd name="connsiteX1" fmla="*/ 837501 w 1772677"/>
                <a:gd name="connsiteY1" fmla="*/ 2030832 h 2030832"/>
                <a:gd name="connsiteX2" fmla="*/ 834837 w 1772677"/>
                <a:gd name="connsiteY2" fmla="*/ 2028029 h 2030832"/>
                <a:gd name="connsiteX3" fmla="*/ 7122 w 1772677"/>
                <a:gd name="connsiteY3" fmla="*/ 149186 h 2030832"/>
                <a:gd name="connsiteX4" fmla="*/ 0 w 1772677"/>
                <a:gd name="connsiteY4" fmla="*/ 0 h 2030832"/>
                <a:gd name="connsiteX5" fmla="*/ 1318389 w 1772677"/>
                <a:gd name="connsiteY5" fmla="*/ 0 h 2030832"/>
                <a:gd name="connsiteX6" fmla="*/ 1319478 w 1772677"/>
                <a:gd name="connsiteY6" fmla="*/ 22815 h 2030832"/>
                <a:gd name="connsiteX7" fmla="*/ 1748969 w 1772677"/>
                <a:gd name="connsiteY7" fmla="*/ 1069425 h 2030832"/>
                <a:gd name="connsiteX8" fmla="*/ 1772677 w 1772677"/>
                <a:gd name="connsiteY8" fmla="*/ 1095655 h 203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677" h="2030832">
                  <a:moveTo>
                    <a:pt x="1772677" y="1095655"/>
                  </a:moveTo>
                  <a:lnTo>
                    <a:pt x="837501" y="2030832"/>
                  </a:lnTo>
                  <a:lnTo>
                    <a:pt x="834837" y="2028029"/>
                  </a:lnTo>
                  <a:cubicBezTo>
                    <a:pt x="347946" y="1489142"/>
                    <a:pt x="72041" y="827357"/>
                    <a:pt x="7122" y="149186"/>
                  </a:cubicBezTo>
                  <a:lnTo>
                    <a:pt x="0" y="0"/>
                  </a:lnTo>
                  <a:lnTo>
                    <a:pt x="1318389" y="0"/>
                  </a:lnTo>
                  <a:lnTo>
                    <a:pt x="1319478" y="22815"/>
                  </a:lnTo>
                  <a:cubicBezTo>
                    <a:pt x="1355269" y="396702"/>
                    <a:pt x="1498433" y="762251"/>
                    <a:pt x="1748969" y="1069425"/>
                  </a:cubicBezTo>
                  <a:lnTo>
                    <a:pt x="1772677" y="1095655"/>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Freeform: Shape 10">
              <a:extLst>
                <a:ext uri="{FF2B5EF4-FFF2-40B4-BE49-F238E27FC236}">
                  <a16:creationId xmlns="" xmlns:a16="http://schemas.microsoft.com/office/drawing/2014/main" id="{FB22AA66-C5EB-4D41-B7F1-CE052966BBD9}"/>
                </a:ext>
              </a:extLst>
            </p:cNvPr>
            <p:cNvSpPr/>
            <p:nvPr/>
          </p:nvSpPr>
          <p:spPr>
            <a:xfrm rot="13500000">
              <a:off x="4232518" y="5059510"/>
              <a:ext cx="2030831" cy="1772678"/>
            </a:xfrm>
            <a:custGeom>
              <a:avLst/>
              <a:gdLst>
                <a:gd name="connsiteX0" fmla="*/ 2030830 w 2030831"/>
                <a:gd name="connsiteY0" fmla="*/ 1318391 h 1772678"/>
                <a:gd name="connsiteX1" fmla="*/ 2008016 w 2030831"/>
                <a:gd name="connsiteY1" fmla="*/ 1319479 h 1772678"/>
                <a:gd name="connsiteX2" fmla="*/ 961406 w 2030831"/>
                <a:gd name="connsiteY2" fmla="*/ 1748970 h 1772678"/>
                <a:gd name="connsiteX3" fmla="*/ 935176 w 2030831"/>
                <a:gd name="connsiteY3" fmla="*/ 1772678 h 1772678"/>
                <a:gd name="connsiteX4" fmla="*/ 0 w 2030831"/>
                <a:gd name="connsiteY4" fmla="*/ 837502 h 1772678"/>
                <a:gd name="connsiteX5" fmla="*/ 2802 w 2030831"/>
                <a:gd name="connsiteY5" fmla="*/ 834838 h 1772678"/>
                <a:gd name="connsiteX6" fmla="*/ 1881645 w 2030831"/>
                <a:gd name="connsiteY6" fmla="*/ 7123 h 1772678"/>
                <a:gd name="connsiteX7" fmla="*/ 2030831 w 2030831"/>
                <a:gd name="connsiteY7" fmla="*/ 0 h 1772678"/>
                <a:gd name="connsiteX8" fmla="*/ 2030830 w 2030831"/>
                <a:gd name="connsiteY8" fmla="*/ 1318391 h 177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0831" h="1772678">
                  <a:moveTo>
                    <a:pt x="2030830" y="1318391"/>
                  </a:moveTo>
                  <a:lnTo>
                    <a:pt x="2008016" y="1319479"/>
                  </a:lnTo>
                  <a:cubicBezTo>
                    <a:pt x="1634129" y="1355270"/>
                    <a:pt x="1268581" y="1498434"/>
                    <a:pt x="961406" y="1748970"/>
                  </a:cubicBezTo>
                  <a:lnTo>
                    <a:pt x="935176" y="1772678"/>
                  </a:lnTo>
                  <a:lnTo>
                    <a:pt x="0" y="837502"/>
                  </a:lnTo>
                  <a:lnTo>
                    <a:pt x="2802" y="834838"/>
                  </a:lnTo>
                  <a:cubicBezTo>
                    <a:pt x="541689" y="347947"/>
                    <a:pt x="1203474" y="72042"/>
                    <a:pt x="1881645" y="7123"/>
                  </a:cubicBezTo>
                  <a:lnTo>
                    <a:pt x="2030831" y="0"/>
                  </a:lnTo>
                  <a:lnTo>
                    <a:pt x="2030830" y="1318391"/>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0" name="Freeform: Shape 9">
              <a:extLst>
                <a:ext uri="{FF2B5EF4-FFF2-40B4-BE49-F238E27FC236}">
                  <a16:creationId xmlns="" xmlns:a16="http://schemas.microsoft.com/office/drawing/2014/main" id="{80968A3B-1B6A-4C01-8B59-C2A229C180BA}"/>
                </a:ext>
              </a:extLst>
            </p:cNvPr>
            <p:cNvSpPr/>
            <p:nvPr/>
          </p:nvSpPr>
          <p:spPr>
            <a:xfrm rot="13500000">
              <a:off x="6057728" y="4930434"/>
              <a:ext cx="1772677" cy="2030830"/>
            </a:xfrm>
            <a:custGeom>
              <a:avLst/>
              <a:gdLst>
                <a:gd name="connsiteX0" fmla="*/ 1318390 w 1772677"/>
                <a:gd name="connsiteY0" fmla="*/ 2030830 h 2030830"/>
                <a:gd name="connsiteX1" fmla="*/ 0 w 1772677"/>
                <a:gd name="connsiteY1" fmla="*/ 2030830 h 2030830"/>
                <a:gd name="connsiteX2" fmla="*/ 7122 w 1772677"/>
                <a:gd name="connsiteY2" fmla="*/ 1881645 h 2030830"/>
                <a:gd name="connsiteX3" fmla="*/ 834837 w 1772677"/>
                <a:gd name="connsiteY3" fmla="*/ 2802 h 2030830"/>
                <a:gd name="connsiteX4" fmla="*/ 837501 w 1772677"/>
                <a:gd name="connsiteY4" fmla="*/ 0 h 2030830"/>
                <a:gd name="connsiteX5" fmla="*/ 1772677 w 1772677"/>
                <a:gd name="connsiteY5" fmla="*/ 935176 h 2030830"/>
                <a:gd name="connsiteX6" fmla="*/ 1748969 w 1772677"/>
                <a:gd name="connsiteY6" fmla="*/ 961406 h 2030830"/>
                <a:gd name="connsiteX7" fmla="*/ 1319478 w 1772677"/>
                <a:gd name="connsiteY7" fmla="*/ 2008016 h 2030830"/>
                <a:gd name="connsiteX8" fmla="*/ 1318390 w 1772677"/>
                <a:gd name="connsiteY8" fmla="*/ 2030830 h 203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677" h="2030830">
                  <a:moveTo>
                    <a:pt x="1318390" y="2030830"/>
                  </a:moveTo>
                  <a:lnTo>
                    <a:pt x="0" y="2030830"/>
                  </a:lnTo>
                  <a:lnTo>
                    <a:pt x="7122" y="1881645"/>
                  </a:lnTo>
                  <a:cubicBezTo>
                    <a:pt x="72041" y="1203474"/>
                    <a:pt x="347946" y="541689"/>
                    <a:pt x="834837" y="2802"/>
                  </a:cubicBezTo>
                  <a:lnTo>
                    <a:pt x="837501" y="0"/>
                  </a:lnTo>
                  <a:lnTo>
                    <a:pt x="1772677" y="935176"/>
                  </a:lnTo>
                  <a:lnTo>
                    <a:pt x="1748969" y="961406"/>
                  </a:lnTo>
                  <a:cubicBezTo>
                    <a:pt x="1498433" y="1268581"/>
                    <a:pt x="1355269" y="1634129"/>
                    <a:pt x="1319478" y="2008016"/>
                  </a:cubicBezTo>
                  <a:lnTo>
                    <a:pt x="1318390" y="2030830"/>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grpSp>
      <p:sp>
        <p:nvSpPr>
          <p:cNvPr id="65" name="Block Arc 64">
            <a:extLst>
              <a:ext uri="{FF2B5EF4-FFF2-40B4-BE49-F238E27FC236}">
                <a16:creationId xmlns="" xmlns:a16="http://schemas.microsoft.com/office/drawing/2014/main" id="{D7D0F34B-55EB-43C3-A068-95869645ACE0}"/>
              </a:ext>
            </a:extLst>
          </p:cNvPr>
          <p:cNvSpPr/>
          <p:nvPr/>
        </p:nvSpPr>
        <p:spPr>
          <a:xfrm>
            <a:off x="1591056" y="-2362200"/>
            <a:ext cx="9009888" cy="9009888"/>
          </a:xfrm>
          <a:prstGeom prst="blockArc">
            <a:avLst>
              <a:gd name="adj1" fmla="val 19199527"/>
              <a:gd name="adj2" fmla="val 13185132"/>
              <a:gd name="adj3" fmla="val 3446"/>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a:scene3d>
            <a:camera prst="perspectiveRelaxedModerately" fov="3300000">
              <a:rot lat="195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pic>
        <p:nvPicPr>
          <p:cNvPr id="76" name="Graphic 75" descr="Clipboard with solid fill">
            <a:extLst>
              <a:ext uri="{FF2B5EF4-FFF2-40B4-BE49-F238E27FC236}">
                <a16:creationId xmlns="" xmlns:a16="http://schemas.microsoft.com/office/drawing/2014/main" id="{06623457-6E12-44E8-94B7-9B927A12C131}"/>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rot="20403797">
            <a:off x="6705074" y="4223154"/>
            <a:ext cx="980799" cy="980799"/>
          </a:xfrm>
          <a:prstGeom prst="rect">
            <a:avLst/>
          </a:prstGeom>
          <a:scene3d>
            <a:camera prst="perspectiveRelaxedModerately" fov="3300000">
              <a:rot lat="19500000" lon="0" rev="0"/>
            </a:camera>
            <a:lightRig rig="threePt" dir="t"/>
          </a:scene3d>
        </p:spPr>
      </p:pic>
      <p:sp>
        <p:nvSpPr>
          <p:cNvPr id="82" name="TextBox 81">
            <a:extLst>
              <a:ext uri="{FF2B5EF4-FFF2-40B4-BE49-F238E27FC236}">
                <a16:creationId xmlns="" xmlns:a16="http://schemas.microsoft.com/office/drawing/2014/main" id="{262FE061-0010-4428-8AAB-599FFC18EE86}"/>
              </a:ext>
            </a:extLst>
          </p:cNvPr>
          <p:cNvSpPr txBox="1"/>
          <p:nvPr/>
        </p:nvSpPr>
        <p:spPr>
          <a:xfrm rot="18291407">
            <a:off x="2338381" y="1117656"/>
            <a:ext cx="1342446" cy="830997"/>
          </a:xfrm>
          <a:prstGeom prst="rect">
            <a:avLst/>
          </a:prstGeom>
          <a:noFill/>
        </p:spPr>
        <p:txBody>
          <a:bodyPr wrap="square" rtlCol="0">
            <a:spAutoFit/>
          </a:bodyPr>
          <a:lstStyle/>
          <a:p>
            <a:r>
              <a:rPr lang="en-US" sz="2400" dirty="0" smtClean="0"/>
              <a:t>Initialize the chat</a:t>
            </a:r>
            <a:endParaRPr lang="pl-PL" sz="2400" dirty="0"/>
          </a:p>
        </p:txBody>
      </p:sp>
      <p:sp>
        <p:nvSpPr>
          <p:cNvPr id="83" name="TextBox 82">
            <a:extLst>
              <a:ext uri="{FF2B5EF4-FFF2-40B4-BE49-F238E27FC236}">
                <a16:creationId xmlns="" xmlns:a16="http://schemas.microsoft.com/office/drawing/2014/main" id="{962662FB-16AB-46FB-8878-BA9674F3891F}"/>
              </a:ext>
            </a:extLst>
          </p:cNvPr>
          <p:cNvSpPr txBox="1"/>
          <p:nvPr/>
        </p:nvSpPr>
        <p:spPr>
          <a:xfrm rot="4078093">
            <a:off x="1924706" y="3548720"/>
            <a:ext cx="1800045" cy="461665"/>
          </a:xfrm>
          <a:prstGeom prst="rect">
            <a:avLst/>
          </a:prstGeom>
          <a:noFill/>
        </p:spPr>
        <p:txBody>
          <a:bodyPr wrap="none" rtlCol="0">
            <a:spAutoFit/>
          </a:bodyPr>
          <a:lstStyle/>
          <a:p>
            <a:r>
              <a:rPr lang="en-US" sz="2400" dirty="0" smtClean="0"/>
              <a:t>Authenticate</a:t>
            </a:r>
            <a:endParaRPr lang="pl-PL" sz="2400" dirty="0"/>
          </a:p>
        </p:txBody>
      </p:sp>
      <p:sp>
        <p:nvSpPr>
          <p:cNvPr id="84" name="TextBox 83">
            <a:extLst>
              <a:ext uri="{FF2B5EF4-FFF2-40B4-BE49-F238E27FC236}">
                <a16:creationId xmlns="" xmlns:a16="http://schemas.microsoft.com/office/drawing/2014/main" id="{5A71D4AA-A160-48C0-B694-FDC54AEB698F}"/>
              </a:ext>
            </a:extLst>
          </p:cNvPr>
          <p:cNvSpPr txBox="1"/>
          <p:nvPr/>
        </p:nvSpPr>
        <p:spPr>
          <a:xfrm rot="1378118">
            <a:off x="3840769" y="5376490"/>
            <a:ext cx="1623073" cy="461665"/>
          </a:xfrm>
          <a:prstGeom prst="rect">
            <a:avLst/>
          </a:prstGeom>
          <a:noFill/>
        </p:spPr>
        <p:txBody>
          <a:bodyPr wrap="none" rtlCol="0">
            <a:spAutoFit/>
          </a:bodyPr>
          <a:lstStyle/>
          <a:p>
            <a:r>
              <a:rPr lang="en-US" sz="2400" dirty="0" smtClean="0"/>
              <a:t>Attendance</a:t>
            </a:r>
            <a:endParaRPr lang="pl-PL" sz="2400" dirty="0"/>
          </a:p>
        </p:txBody>
      </p:sp>
      <p:sp>
        <p:nvSpPr>
          <p:cNvPr id="85" name="TextBox 84">
            <a:extLst>
              <a:ext uri="{FF2B5EF4-FFF2-40B4-BE49-F238E27FC236}">
                <a16:creationId xmlns="" xmlns:a16="http://schemas.microsoft.com/office/drawing/2014/main" id="{B0CDE566-4DE6-452D-8A1D-7EB97CFE5AF9}"/>
              </a:ext>
            </a:extLst>
          </p:cNvPr>
          <p:cNvSpPr txBox="1"/>
          <p:nvPr/>
        </p:nvSpPr>
        <p:spPr>
          <a:xfrm rot="20133094">
            <a:off x="6999106" y="5374791"/>
            <a:ext cx="1240661" cy="461665"/>
          </a:xfrm>
          <a:prstGeom prst="rect">
            <a:avLst/>
          </a:prstGeom>
          <a:noFill/>
        </p:spPr>
        <p:txBody>
          <a:bodyPr wrap="none" rtlCol="0">
            <a:spAutoFit/>
          </a:bodyPr>
          <a:lstStyle/>
          <a:p>
            <a:r>
              <a:rPr lang="en-US" sz="2400" dirty="0" err="1" smtClean="0"/>
              <a:t>ToDoList</a:t>
            </a:r>
            <a:endParaRPr lang="pl-PL" sz="2400" dirty="0"/>
          </a:p>
        </p:txBody>
      </p:sp>
      <p:sp>
        <p:nvSpPr>
          <p:cNvPr id="86" name="TextBox 85">
            <a:extLst>
              <a:ext uri="{FF2B5EF4-FFF2-40B4-BE49-F238E27FC236}">
                <a16:creationId xmlns="" xmlns:a16="http://schemas.microsoft.com/office/drawing/2014/main" id="{1E59A011-9D8C-47C0-886B-98448D75225D}"/>
              </a:ext>
            </a:extLst>
          </p:cNvPr>
          <p:cNvSpPr txBox="1"/>
          <p:nvPr/>
        </p:nvSpPr>
        <p:spPr>
          <a:xfrm rot="17915522">
            <a:off x="8260053" y="3545699"/>
            <a:ext cx="2691736" cy="830997"/>
          </a:xfrm>
          <a:prstGeom prst="rect">
            <a:avLst/>
          </a:prstGeom>
          <a:noFill/>
        </p:spPr>
        <p:txBody>
          <a:bodyPr wrap="square" rtlCol="0">
            <a:spAutoFit/>
          </a:bodyPr>
          <a:lstStyle/>
          <a:p>
            <a:r>
              <a:rPr lang="en-US" sz="2400" dirty="0" smtClean="0"/>
              <a:t>Market Intelligence    	Report</a:t>
            </a:r>
            <a:endParaRPr lang="pl-PL" sz="2400" dirty="0"/>
          </a:p>
        </p:txBody>
      </p:sp>
      <p:sp>
        <p:nvSpPr>
          <p:cNvPr id="87" name="TextBox 86">
            <a:extLst>
              <a:ext uri="{FF2B5EF4-FFF2-40B4-BE49-F238E27FC236}">
                <a16:creationId xmlns="" xmlns:a16="http://schemas.microsoft.com/office/drawing/2014/main" id="{008A5687-DC52-4979-9E5C-B5EA5E5351A9}"/>
              </a:ext>
            </a:extLst>
          </p:cNvPr>
          <p:cNvSpPr txBox="1"/>
          <p:nvPr/>
        </p:nvSpPr>
        <p:spPr>
          <a:xfrm rot="3426132">
            <a:off x="8193179" y="1470640"/>
            <a:ext cx="1996187" cy="461665"/>
          </a:xfrm>
          <a:prstGeom prst="rect">
            <a:avLst/>
          </a:prstGeom>
          <a:noFill/>
        </p:spPr>
        <p:txBody>
          <a:bodyPr wrap="none" rtlCol="0">
            <a:spAutoFit/>
          </a:bodyPr>
          <a:lstStyle/>
          <a:p>
            <a:r>
              <a:rPr lang="en-US" sz="2400" dirty="0" smtClean="0"/>
              <a:t>Display Report</a:t>
            </a:r>
            <a:endParaRPr lang="pl-PL" sz="2400" dirty="0"/>
          </a:p>
        </p:txBody>
      </p:sp>
      <p:sp>
        <p:nvSpPr>
          <p:cNvPr id="88" name="Oval 87">
            <a:extLst>
              <a:ext uri="{FF2B5EF4-FFF2-40B4-BE49-F238E27FC236}">
                <a16:creationId xmlns="" xmlns:a16="http://schemas.microsoft.com/office/drawing/2014/main" id="{E94275D3-37F2-456E-B6F2-AF8409DB585B}"/>
              </a:ext>
            </a:extLst>
          </p:cNvPr>
          <p:cNvSpPr/>
          <p:nvPr/>
        </p:nvSpPr>
        <p:spPr>
          <a:xfrm>
            <a:off x="4993379" y="1114472"/>
            <a:ext cx="2205243" cy="2205243"/>
          </a:xfrm>
          <a:prstGeom prst="ellipse">
            <a:avLst/>
          </a:prstGeom>
          <a:gradFill>
            <a:gsLst>
              <a:gs pos="0">
                <a:schemeClr val="accent3">
                  <a:lumMod val="40000"/>
                  <a:lumOff val="60000"/>
                </a:schemeClr>
              </a:gs>
              <a:gs pos="53000">
                <a:schemeClr val="accent3">
                  <a:lumMod val="95000"/>
                  <a:lumOff val="5000"/>
                </a:schemeClr>
              </a:gs>
              <a:gs pos="100000">
                <a:schemeClr val="accent3">
                  <a:lumMod val="60000"/>
                </a:schemeClr>
              </a:gs>
            </a:gsLst>
            <a:path path="circle">
              <a:fillToRect l="50000" t="130000" r="50000" b="-30000"/>
            </a:path>
          </a:gradFill>
          <a:ln>
            <a:noFill/>
          </a:ln>
          <a:effectLst>
            <a:outerShdw blurRad="673100" dist="520700" dir="5040000" sx="36000" sy="36000" rotWithShape="0">
              <a:prstClr val="black">
                <a:alpha val="51000"/>
              </a:prstClr>
            </a:outerShdw>
          </a:effectLst>
          <a:scene3d>
            <a:camera prst="orthographicFront">
              <a:rot lat="300000" lon="0" rev="0"/>
            </a:camera>
            <a:lightRig rig="threePt" dir="t"/>
          </a:scene3d>
          <a:sp3d prstMaterial="clear">
            <a:bevelT w="1104900" h="1104900"/>
            <a:bevelB w="1104900" h="1104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0" name="TextBox 89">
            <a:extLst>
              <a:ext uri="{FF2B5EF4-FFF2-40B4-BE49-F238E27FC236}">
                <a16:creationId xmlns="" xmlns:a16="http://schemas.microsoft.com/office/drawing/2014/main" id="{BB34466A-3A0B-4B55-B44F-687FBDC1C876}"/>
              </a:ext>
            </a:extLst>
          </p:cNvPr>
          <p:cNvSpPr txBox="1"/>
          <p:nvPr/>
        </p:nvSpPr>
        <p:spPr>
          <a:xfrm>
            <a:off x="1306347" y="139288"/>
            <a:ext cx="1194558" cy="584775"/>
          </a:xfrm>
          <a:prstGeom prst="rect">
            <a:avLst/>
          </a:prstGeom>
          <a:noFill/>
        </p:spPr>
        <p:txBody>
          <a:bodyPr wrap="none" rtlCol="0">
            <a:spAutoFit/>
          </a:bodyPr>
          <a:lstStyle/>
          <a:p>
            <a:r>
              <a:rPr lang="en-US" sz="3200" b="1" dirty="0" smtClean="0">
                <a:solidFill>
                  <a:schemeClr val="bg1">
                    <a:lumMod val="65000"/>
                  </a:schemeClr>
                </a:solidFill>
              </a:rPr>
              <a:t>Log In</a:t>
            </a:r>
            <a:endParaRPr lang="pl-PL" sz="3200" b="1" dirty="0">
              <a:solidFill>
                <a:schemeClr val="bg1">
                  <a:lumMod val="65000"/>
                </a:schemeClr>
              </a:solidFill>
            </a:endParaRPr>
          </a:p>
        </p:txBody>
      </p:sp>
      <p:sp>
        <p:nvSpPr>
          <p:cNvPr id="91" name="TextBox 90">
            <a:extLst>
              <a:ext uri="{FF2B5EF4-FFF2-40B4-BE49-F238E27FC236}">
                <a16:creationId xmlns="" xmlns:a16="http://schemas.microsoft.com/office/drawing/2014/main" id="{F1B54352-8BDC-480B-8C0B-56697788FA92}"/>
              </a:ext>
            </a:extLst>
          </p:cNvPr>
          <p:cNvSpPr txBox="1"/>
          <p:nvPr/>
        </p:nvSpPr>
        <p:spPr>
          <a:xfrm>
            <a:off x="9283328" y="50444"/>
            <a:ext cx="1346844" cy="584775"/>
          </a:xfrm>
          <a:prstGeom prst="rect">
            <a:avLst/>
          </a:prstGeom>
          <a:noFill/>
        </p:spPr>
        <p:txBody>
          <a:bodyPr wrap="none" rtlCol="0">
            <a:spAutoFit/>
          </a:bodyPr>
          <a:lstStyle/>
          <a:p>
            <a:r>
              <a:rPr lang="en-US" sz="3200" b="1" dirty="0" smtClean="0">
                <a:solidFill>
                  <a:schemeClr val="bg1">
                    <a:lumMod val="65000"/>
                  </a:schemeClr>
                </a:solidFill>
              </a:rPr>
              <a:t>Log off</a:t>
            </a:r>
            <a:endParaRPr lang="pl-PL" sz="3200" b="1" dirty="0">
              <a:solidFill>
                <a:schemeClr val="bg1">
                  <a:lumMod val="65000"/>
                </a:schemeClr>
              </a:solidFill>
            </a:endParaRPr>
          </a:p>
        </p:txBody>
      </p:sp>
      <p:sp>
        <p:nvSpPr>
          <p:cNvPr id="2" name="Isosceles Triangle 1">
            <a:extLst>
              <a:ext uri="{FF2B5EF4-FFF2-40B4-BE49-F238E27FC236}">
                <a16:creationId xmlns="" xmlns:a16="http://schemas.microsoft.com/office/drawing/2014/main" id="{93DE9F63-3A3C-41EF-89E1-FE37937528AB}"/>
              </a:ext>
            </a:extLst>
          </p:cNvPr>
          <p:cNvSpPr/>
          <p:nvPr/>
        </p:nvSpPr>
        <p:spPr>
          <a:xfrm rot="18700047">
            <a:off x="8532845" y="-20394"/>
            <a:ext cx="605944" cy="700716"/>
          </a:xfrm>
          <a:prstGeom prst="triangle">
            <a:avLst>
              <a:gd name="adj" fmla="val 18379"/>
            </a:avLst>
          </a:prstGeom>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ln>
            <a:noFill/>
          </a:ln>
          <a:scene3d>
            <a:camera prst="perspectiveRelaxedModerately" fov="3300000"/>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7" name="AutoShape 59"/>
          <p:cNvSpPr>
            <a:spLocks/>
          </p:cNvSpPr>
          <p:nvPr/>
        </p:nvSpPr>
        <p:spPr bwMode="auto">
          <a:xfrm>
            <a:off x="3489727" y="1701472"/>
            <a:ext cx="488901" cy="48806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w="12700" cap="flat" cmpd="sng">
            <a:solidFill>
              <a:schemeClr val="bg1"/>
            </a:solidFill>
            <a:prstDash val="solid"/>
            <a:miter lim="0"/>
            <a:headEnd/>
            <a:tailEnd/>
          </a:ln>
          <a:effectLst/>
          <a:extLst/>
        </p:spPr>
        <p:txBody>
          <a:bodyPr lIns="50800" tIns="50800" rIns="50800" bIns="50800" anchor="ctr"/>
          <a:lstStyle/>
          <a:p>
            <a:pPr defTabSz="609585"/>
            <a:endParaRPr lang="en-US" sz="4000" dirty="0">
              <a:solidFill>
                <a:schemeClr val="bg1"/>
              </a:solidFill>
              <a:effectLst>
                <a:outerShdw blurRad="38100" dist="38100" dir="2700000" algn="tl">
                  <a:srgbClr val="000000"/>
                </a:outerShdw>
              </a:effectLst>
            </a:endParaRPr>
          </a:p>
        </p:txBody>
      </p:sp>
      <p:grpSp>
        <p:nvGrpSpPr>
          <p:cNvPr id="28" name="Group 27"/>
          <p:cNvGrpSpPr/>
          <p:nvPr/>
        </p:nvGrpSpPr>
        <p:grpSpPr>
          <a:xfrm>
            <a:off x="3441065" y="3158190"/>
            <a:ext cx="488901" cy="488067"/>
            <a:chOff x="2164728" y="1071199"/>
            <a:chExt cx="488901" cy="488067"/>
          </a:xfrm>
          <a:solidFill>
            <a:schemeClr val="bg1"/>
          </a:solidFill>
        </p:grpSpPr>
        <p:sp>
          <p:nvSpPr>
            <p:cNvPr id="29" name="AutoShape 128"/>
            <p:cNvSpPr>
              <a:spLocks/>
            </p:cNvSpPr>
            <p:nvPr/>
          </p:nvSpPr>
          <p:spPr bwMode="auto">
            <a:xfrm>
              <a:off x="2164728" y="1071199"/>
              <a:ext cx="488901"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0" name="AutoShape 129"/>
            <p:cNvSpPr>
              <a:spLocks/>
            </p:cNvSpPr>
            <p:nvPr/>
          </p:nvSpPr>
          <p:spPr bwMode="auto">
            <a:xfrm>
              <a:off x="2470082" y="1132103"/>
              <a:ext cx="121808" cy="12180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nvGrpSpPr>
          <p:cNvPr id="31" name="Group 255"/>
          <p:cNvGrpSpPr/>
          <p:nvPr/>
        </p:nvGrpSpPr>
        <p:grpSpPr>
          <a:xfrm>
            <a:off x="4750053" y="4444947"/>
            <a:ext cx="497880" cy="348144"/>
            <a:chOff x="2968185" y="3257104"/>
            <a:chExt cx="285894" cy="199911"/>
          </a:xfrm>
          <a:solidFill>
            <a:schemeClr val="bg1"/>
          </a:solidFill>
        </p:grpSpPr>
        <p:sp>
          <p:nvSpPr>
            <p:cNvPr id="34" name="Freeform 30"/>
            <p:cNvSpPr>
              <a:spLocks/>
            </p:cNvSpPr>
            <p:nvPr/>
          </p:nvSpPr>
          <p:spPr bwMode="auto">
            <a:xfrm>
              <a:off x="2968185" y="3340938"/>
              <a:ext cx="285894" cy="116077"/>
            </a:xfrm>
            <a:custGeom>
              <a:avLst/>
              <a:gdLst/>
              <a:ahLst/>
              <a:cxnLst>
                <a:cxn ang="0">
                  <a:pos x="265" y="49"/>
                </a:cxn>
                <a:cxn ang="0">
                  <a:pos x="265" y="49"/>
                </a:cxn>
                <a:cxn ang="0">
                  <a:pos x="260" y="43"/>
                </a:cxn>
                <a:cxn ang="0">
                  <a:pos x="254" y="41"/>
                </a:cxn>
                <a:cxn ang="0">
                  <a:pos x="248" y="41"/>
                </a:cxn>
                <a:cxn ang="0">
                  <a:pos x="241" y="45"/>
                </a:cxn>
                <a:cxn ang="0">
                  <a:pos x="241" y="45"/>
                </a:cxn>
                <a:cxn ang="0">
                  <a:pos x="219" y="58"/>
                </a:cxn>
                <a:cxn ang="0">
                  <a:pos x="197" y="67"/>
                </a:cxn>
                <a:cxn ang="0">
                  <a:pos x="176" y="73"/>
                </a:cxn>
                <a:cxn ang="0">
                  <a:pos x="158" y="74"/>
                </a:cxn>
                <a:cxn ang="0">
                  <a:pos x="139" y="74"/>
                </a:cxn>
                <a:cxn ang="0">
                  <a:pos x="121" y="73"/>
                </a:cxn>
                <a:cxn ang="0">
                  <a:pos x="106" y="67"/>
                </a:cxn>
                <a:cxn ang="0">
                  <a:pos x="91" y="60"/>
                </a:cxn>
                <a:cxn ang="0">
                  <a:pos x="78" y="52"/>
                </a:cxn>
                <a:cxn ang="0">
                  <a:pos x="67" y="45"/>
                </a:cxn>
                <a:cxn ang="0">
                  <a:pos x="49" y="28"/>
                </a:cxn>
                <a:cxn ang="0">
                  <a:pos x="36" y="15"/>
                </a:cxn>
                <a:cxn ang="0">
                  <a:pos x="30" y="8"/>
                </a:cxn>
                <a:cxn ang="0">
                  <a:pos x="30" y="8"/>
                </a:cxn>
                <a:cxn ang="0">
                  <a:pos x="26" y="4"/>
                </a:cxn>
                <a:cxn ang="0">
                  <a:pos x="21" y="0"/>
                </a:cxn>
                <a:cxn ang="0">
                  <a:pos x="13" y="0"/>
                </a:cxn>
                <a:cxn ang="0">
                  <a:pos x="8" y="4"/>
                </a:cxn>
                <a:cxn ang="0">
                  <a:pos x="8" y="4"/>
                </a:cxn>
                <a:cxn ang="0">
                  <a:pos x="2" y="8"/>
                </a:cxn>
                <a:cxn ang="0">
                  <a:pos x="0" y="15"/>
                </a:cxn>
                <a:cxn ang="0">
                  <a:pos x="0" y="21"/>
                </a:cxn>
                <a:cxn ang="0">
                  <a:pos x="2" y="28"/>
                </a:cxn>
                <a:cxn ang="0">
                  <a:pos x="2" y="28"/>
                </a:cxn>
                <a:cxn ang="0">
                  <a:pos x="11" y="39"/>
                </a:cxn>
                <a:cxn ang="0">
                  <a:pos x="23" y="50"/>
                </a:cxn>
                <a:cxn ang="0">
                  <a:pos x="36" y="63"/>
                </a:cxn>
                <a:cxn ang="0">
                  <a:pos x="54" y="76"/>
                </a:cxn>
                <a:cxn ang="0">
                  <a:pos x="74" y="89"/>
                </a:cxn>
                <a:cxn ang="0">
                  <a:pos x="98" y="100"/>
                </a:cxn>
                <a:cxn ang="0">
                  <a:pos x="111" y="104"/>
                </a:cxn>
                <a:cxn ang="0">
                  <a:pos x="124" y="108"/>
                </a:cxn>
                <a:cxn ang="0">
                  <a:pos x="124" y="108"/>
                </a:cxn>
                <a:cxn ang="0">
                  <a:pos x="137" y="110"/>
                </a:cxn>
                <a:cxn ang="0">
                  <a:pos x="152" y="110"/>
                </a:cxn>
                <a:cxn ang="0">
                  <a:pos x="152" y="110"/>
                </a:cxn>
                <a:cxn ang="0">
                  <a:pos x="165" y="110"/>
                </a:cxn>
                <a:cxn ang="0">
                  <a:pos x="180" y="108"/>
                </a:cxn>
                <a:cxn ang="0">
                  <a:pos x="193" y="104"/>
                </a:cxn>
                <a:cxn ang="0">
                  <a:pos x="206" y="100"/>
                </a:cxn>
                <a:cxn ang="0">
                  <a:pos x="234" y="87"/>
                </a:cxn>
                <a:cxn ang="0">
                  <a:pos x="261" y="73"/>
                </a:cxn>
                <a:cxn ang="0">
                  <a:pos x="261" y="73"/>
                </a:cxn>
                <a:cxn ang="0">
                  <a:pos x="265" y="67"/>
                </a:cxn>
                <a:cxn ang="0">
                  <a:pos x="267" y="62"/>
                </a:cxn>
                <a:cxn ang="0">
                  <a:pos x="267" y="54"/>
                </a:cxn>
                <a:cxn ang="0">
                  <a:pos x="265" y="49"/>
                </a:cxn>
                <a:cxn ang="0">
                  <a:pos x="265" y="49"/>
                </a:cxn>
              </a:cxnLst>
              <a:rect l="0" t="0" r="r" b="b"/>
              <a:pathLst>
                <a:path w="267" h="110">
                  <a:moveTo>
                    <a:pt x="265" y="49"/>
                  </a:moveTo>
                  <a:lnTo>
                    <a:pt x="265" y="49"/>
                  </a:lnTo>
                  <a:lnTo>
                    <a:pt x="260" y="43"/>
                  </a:lnTo>
                  <a:lnTo>
                    <a:pt x="254" y="41"/>
                  </a:lnTo>
                  <a:lnTo>
                    <a:pt x="248" y="41"/>
                  </a:lnTo>
                  <a:lnTo>
                    <a:pt x="241" y="45"/>
                  </a:lnTo>
                  <a:lnTo>
                    <a:pt x="241" y="45"/>
                  </a:lnTo>
                  <a:lnTo>
                    <a:pt x="219" y="58"/>
                  </a:lnTo>
                  <a:lnTo>
                    <a:pt x="197" y="67"/>
                  </a:lnTo>
                  <a:lnTo>
                    <a:pt x="176" y="73"/>
                  </a:lnTo>
                  <a:lnTo>
                    <a:pt x="158" y="74"/>
                  </a:lnTo>
                  <a:lnTo>
                    <a:pt x="139" y="74"/>
                  </a:lnTo>
                  <a:lnTo>
                    <a:pt x="121" y="73"/>
                  </a:lnTo>
                  <a:lnTo>
                    <a:pt x="106" y="67"/>
                  </a:lnTo>
                  <a:lnTo>
                    <a:pt x="91" y="60"/>
                  </a:lnTo>
                  <a:lnTo>
                    <a:pt x="78" y="52"/>
                  </a:lnTo>
                  <a:lnTo>
                    <a:pt x="67" y="45"/>
                  </a:lnTo>
                  <a:lnTo>
                    <a:pt x="49" y="28"/>
                  </a:lnTo>
                  <a:lnTo>
                    <a:pt x="36" y="15"/>
                  </a:lnTo>
                  <a:lnTo>
                    <a:pt x="30" y="8"/>
                  </a:lnTo>
                  <a:lnTo>
                    <a:pt x="30" y="8"/>
                  </a:lnTo>
                  <a:lnTo>
                    <a:pt x="26" y="4"/>
                  </a:lnTo>
                  <a:lnTo>
                    <a:pt x="21" y="0"/>
                  </a:lnTo>
                  <a:lnTo>
                    <a:pt x="13" y="0"/>
                  </a:lnTo>
                  <a:lnTo>
                    <a:pt x="8" y="4"/>
                  </a:lnTo>
                  <a:lnTo>
                    <a:pt x="8" y="4"/>
                  </a:lnTo>
                  <a:lnTo>
                    <a:pt x="2" y="8"/>
                  </a:lnTo>
                  <a:lnTo>
                    <a:pt x="0" y="15"/>
                  </a:lnTo>
                  <a:lnTo>
                    <a:pt x="0" y="21"/>
                  </a:lnTo>
                  <a:lnTo>
                    <a:pt x="2" y="28"/>
                  </a:lnTo>
                  <a:lnTo>
                    <a:pt x="2" y="28"/>
                  </a:lnTo>
                  <a:lnTo>
                    <a:pt x="11" y="39"/>
                  </a:lnTo>
                  <a:lnTo>
                    <a:pt x="23" y="50"/>
                  </a:lnTo>
                  <a:lnTo>
                    <a:pt x="36" y="63"/>
                  </a:lnTo>
                  <a:lnTo>
                    <a:pt x="54" y="76"/>
                  </a:lnTo>
                  <a:lnTo>
                    <a:pt x="74" y="89"/>
                  </a:lnTo>
                  <a:lnTo>
                    <a:pt x="98" y="100"/>
                  </a:lnTo>
                  <a:lnTo>
                    <a:pt x="111" y="104"/>
                  </a:lnTo>
                  <a:lnTo>
                    <a:pt x="124" y="108"/>
                  </a:lnTo>
                  <a:lnTo>
                    <a:pt x="124" y="108"/>
                  </a:lnTo>
                  <a:lnTo>
                    <a:pt x="137" y="110"/>
                  </a:lnTo>
                  <a:lnTo>
                    <a:pt x="152" y="110"/>
                  </a:lnTo>
                  <a:lnTo>
                    <a:pt x="152" y="110"/>
                  </a:lnTo>
                  <a:lnTo>
                    <a:pt x="165" y="110"/>
                  </a:lnTo>
                  <a:lnTo>
                    <a:pt x="180" y="108"/>
                  </a:lnTo>
                  <a:lnTo>
                    <a:pt x="193" y="104"/>
                  </a:lnTo>
                  <a:lnTo>
                    <a:pt x="206" y="100"/>
                  </a:lnTo>
                  <a:lnTo>
                    <a:pt x="234" y="87"/>
                  </a:lnTo>
                  <a:lnTo>
                    <a:pt x="261" y="73"/>
                  </a:lnTo>
                  <a:lnTo>
                    <a:pt x="261" y="73"/>
                  </a:lnTo>
                  <a:lnTo>
                    <a:pt x="265" y="67"/>
                  </a:lnTo>
                  <a:lnTo>
                    <a:pt x="267" y="62"/>
                  </a:lnTo>
                  <a:lnTo>
                    <a:pt x="267" y="54"/>
                  </a:lnTo>
                  <a:lnTo>
                    <a:pt x="265" y="49"/>
                  </a:lnTo>
                  <a:lnTo>
                    <a:pt x="265" y="4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rgbClr val="7F7F7F"/>
                </a:solidFill>
              </a:endParaRPr>
            </a:p>
          </p:txBody>
        </p:sp>
        <p:sp>
          <p:nvSpPr>
            <p:cNvPr id="35" name="Freeform 31"/>
            <p:cNvSpPr>
              <a:spLocks/>
            </p:cNvSpPr>
            <p:nvPr/>
          </p:nvSpPr>
          <p:spPr bwMode="auto">
            <a:xfrm>
              <a:off x="3146601" y="3276451"/>
              <a:ext cx="58039" cy="58039"/>
            </a:xfrm>
            <a:custGeom>
              <a:avLst/>
              <a:gdLst/>
              <a:ahLst/>
              <a:cxnLst>
                <a:cxn ang="0">
                  <a:pos x="26" y="54"/>
                </a:cxn>
                <a:cxn ang="0">
                  <a:pos x="26" y="54"/>
                </a:cxn>
                <a:cxn ang="0">
                  <a:pos x="37" y="52"/>
                </a:cxn>
                <a:cxn ang="0">
                  <a:pos x="44" y="46"/>
                </a:cxn>
                <a:cxn ang="0">
                  <a:pos x="52" y="37"/>
                </a:cxn>
                <a:cxn ang="0">
                  <a:pos x="54" y="28"/>
                </a:cxn>
                <a:cxn ang="0">
                  <a:pos x="54" y="28"/>
                </a:cxn>
                <a:cxn ang="0">
                  <a:pos x="52" y="17"/>
                </a:cxn>
                <a:cxn ang="0">
                  <a:pos x="44" y="8"/>
                </a:cxn>
                <a:cxn ang="0">
                  <a:pos x="37" y="2"/>
                </a:cxn>
                <a:cxn ang="0">
                  <a:pos x="26" y="0"/>
                </a:cxn>
                <a:cxn ang="0">
                  <a:pos x="26" y="0"/>
                </a:cxn>
                <a:cxn ang="0">
                  <a:pos x="17" y="2"/>
                </a:cxn>
                <a:cxn ang="0">
                  <a:pos x="7" y="8"/>
                </a:cxn>
                <a:cxn ang="0">
                  <a:pos x="2" y="17"/>
                </a:cxn>
                <a:cxn ang="0">
                  <a:pos x="0" y="28"/>
                </a:cxn>
                <a:cxn ang="0">
                  <a:pos x="0" y="28"/>
                </a:cxn>
                <a:cxn ang="0">
                  <a:pos x="2" y="37"/>
                </a:cxn>
                <a:cxn ang="0">
                  <a:pos x="7" y="46"/>
                </a:cxn>
                <a:cxn ang="0">
                  <a:pos x="17" y="52"/>
                </a:cxn>
                <a:cxn ang="0">
                  <a:pos x="26" y="54"/>
                </a:cxn>
                <a:cxn ang="0">
                  <a:pos x="26" y="54"/>
                </a:cxn>
              </a:cxnLst>
              <a:rect l="0" t="0" r="r" b="b"/>
              <a:pathLst>
                <a:path w="54" h="54">
                  <a:moveTo>
                    <a:pt x="26" y="54"/>
                  </a:moveTo>
                  <a:lnTo>
                    <a:pt x="26" y="54"/>
                  </a:lnTo>
                  <a:lnTo>
                    <a:pt x="37" y="52"/>
                  </a:lnTo>
                  <a:lnTo>
                    <a:pt x="44" y="46"/>
                  </a:lnTo>
                  <a:lnTo>
                    <a:pt x="52" y="37"/>
                  </a:lnTo>
                  <a:lnTo>
                    <a:pt x="54" y="28"/>
                  </a:lnTo>
                  <a:lnTo>
                    <a:pt x="54" y="28"/>
                  </a:lnTo>
                  <a:lnTo>
                    <a:pt x="52" y="17"/>
                  </a:lnTo>
                  <a:lnTo>
                    <a:pt x="44" y="8"/>
                  </a:lnTo>
                  <a:lnTo>
                    <a:pt x="37" y="2"/>
                  </a:lnTo>
                  <a:lnTo>
                    <a:pt x="26" y="0"/>
                  </a:lnTo>
                  <a:lnTo>
                    <a:pt x="26" y="0"/>
                  </a:lnTo>
                  <a:lnTo>
                    <a:pt x="17" y="2"/>
                  </a:lnTo>
                  <a:lnTo>
                    <a:pt x="7" y="8"/>
                  </a:lnTo>
                  <a:lnTo>
                    <a:pt x="2" y="17"/>
                  </a:lnTo>
                  <a:lnTo>
                    <a:pt x="0" y="28"/>
                  </a:lnTo>
                  <a:lnTo>
                    <a:pt x="0" y="28"/>
                  </a:lnTo>
                  <a:lnTo>
                    <a:pt x="2" y="37"/>
                  </a:lnTo>
                  <a:lnTo>
                    <a:pt x="7" y="46"/>
                  </a:lnTo>
                  <a:lnTo>
                    <a:pt x="17" y="52"/>
                  </a:lnTo>
                  <a:lnTo>
                    <a:pt x="26" y="54"/>
                  </a:lnTo>
                  <a:lnTo>
                    <a:pt x="26" y="5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rgbClr val="7F7F7F"/>
                </a:solidFill>
              </a:endParaRPr>
            </a:p>
          </p:txBody>
        </p:sp>
        <p:sp>
          <p:nvSpPr>
            <p:cNvPr id="36" name="Freeform 32"/>
            <p:cNvSpPr>
              <a:spLocks/>
            </p:cNvSpPr>
            <p:nvPr/>
          </p:nvSpPr>
          <p:spPr bwMode="auto">
            <a:xfrm>
              <a:off x="3034823" y="3257104"/>
              <a:ext cx="58039" cy="58039"/>
            </a:xfrm>
            <a:custGeom>
              <a:avLst/>
              <a:gdLst/>
              <a:ahLst/>
              <a:cxnLst>
                <a:cxn ang="0">
                  <a:pos x="28" y="53"/>
                </a:cxn>
                <a:cxn ang="0">
                  <a:pos x="28" y="53"/>
                </a:cxn>
                <a:cxn ang="0">
                  <a:pos x="39" y="52"/>
                </a:cxn>
                <a:cxn ang="0">
                  <a:pos x="47" y="46"/>
                </a:cxn>
                <a:cxn ang="0">
                  <a:pos x="52" y="37"/>
                </a:cxn>
                <a:cxn ang="0">
                  <a:pos x="54" y="27"/>
                </a:cxn>
                <a:cxn ang="0">
                  <a:pos x="54" y="27"/>
                </a:cxn>
                <a:cxn ang="0">
                  <a:pos x="52" y="16"/>
                </a:cxn>
                <a:cxn ang="0">
                  <a:pos x="47" y="7"/>
                </a:cxn>
                <a:cxn ang="0">
                  <a:pos x="39" y="2"/>
                </a:cxn>
                <a:cxn ang="0">
                  <a:pos x="28" y="0"/>
                </a:cxn>
                <a:cxn ang="0">
                  <a:pos x="28" y="0"/>
                </a:cxn>
                <a:cxn ang="0">
                  <a:pos x="17" y="2"/>
                </a:cxn>
                <a:cxn ang="0">
                  <a:pos x="10" y="7"/>
                </a:cxn>
                <a:cxn ang="0">
                  <a:pos x="2" y="16"/>
                </a:cxn>
                <a:cxn ang="0">
                  <a:pos x="0" y="27"/>
                </a:cxn>
                <a:cxn ang="0">
                  <a:pos x="0" y="27"/>
                </a:cxn>
                <a:cxn ang="0">
                  <a:pos x="2" y="37"/>
                </a:cxn>
                <a:cxn ang="0">
                  <a:pos x="10" y="46"/>
                </a:cxn>
                <a:cxn ang="0">
                  <a:pos x="17" y="52"/>
                </a:cxn>
                <a:cxn ang="0">
                  <a:pos x="28" y="53"/>
                </a:cxn>
                <a:cxn ang="0">
                  <a:pos x="28" y="53"/>
                </a:cxn>
              </a:cxnLst>
              <a:rect l="0" t="0" r="r" b="b"/>
              <a:pathLst>
                <a:path w="54" h="53">
                  <a:moveTo>
                    <a:pt x="28" y="53"/>
                  </a:moveTo>
                  <a:lnTo>
                    <a:pt x="28" y="53"/>
                  </a:lnTo>
                  <a:lnTo>
                    <a:pt x="39" y="52"/>
                  </a:lnTo>
                  <a:lnTo>
                    <a:pt x="47" y="46"/>
                  </a:lnTo>
                  <a:lnTo>
                    <a:pt x="52" y="37"/>
                  </a:lnTo>
                  <a:lnTo>
                    <a:pt x="54" y="27"/>
                  </a:lnTo>
                  <a:lnTo>
                    <a:pt x="54" y="27"/>
                  </a:lnTo>
                  <a:lnTo>
                    <a:pt x="52" y="16"/>
                  </a:lnTo>
                  <a:lnTo>
                    <a:pt x="47" y="7"/>
                  </a:lnTo>
                  <a:lnTo>
                    <a:pt x="39" y="2"/>
                  </a:lnTo>
                  <a:lnTo>
                    <a:pt x="28" y="0"/>
                  </a:lnTo>
                  <a:lnTo>
                    <a:pt x="28" y="0"/>
                  </a:lnTo>
                  <a:lnTo>
                    <a:pt x="17" y="2"/>
                  </a:lnTo>
                  <a:lnTo>
                    <a:pt x="10" y="7"/>
                  </a:lnTo>
                  <a:lnTo>
                    <a:pt x="2" y="16"/>
                  </a:lnTo>
                  <a:lnTo>
                    <a:pt x="0" y="27"/>
                  </a:lnTo>
                  <a:lnTo>
                    <a:pt x="0" y="27"/>
                  </a:lnTo>
                  <a:lnTo>
                    <a:pt x="2" y="37"/>
                  </a:lnTo>
                  <a:lnTo>
                    <a:pt x="10" y="46"/>
                  </a:lnTo>
                  <a:lnTo>
                    <a:pt x="17" y="52"/>
                  </a:lnTo>
                  <a:lnTo>
                    <a:pt x="28" y="53"/>
                  </a:lnTo>
                  <a:lnTo>
                    <a:pt x="28" y="53"/>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rgbClr val="7F7F7F"/>
                </a:solidFill>
              </a:endParaRPr>
            </a:p>
          </p:txBody>
        </p:sp>
      </p:grpSp>
      <p:sp>
        <p:nvSpPr>
          <p:cNvPr id="37" name="Freeform 52"/>
          <p:cNvSpPr>
            <a:spLocks noEditPoints="1"/>
          </p:cNvSpPr>
          <p:nvPr/>
        </p:nvSpPr>
        <p:spPr bwMode="auto">
          <a:xfrm rot="18134434">
            <a:off x="8395708" y="3242615"/>
            <a:ext cx="402584" cy="549800"/>
          </a:xfrm>
          <a:custGeom>
            <a:avLst/>
            <a:gdLst/>
            <a:ahLst/>
            <a:cxnLst>
              <a:cxn ang="0">
                <a:pos x="22" y="0"/>
              </a:cxn>
              <a:cxn ang="0">
                <a:pos x="2" y="13"/>
              </a:cxn>
              <a:cxn ang="0">
                <a:pos x="0" y="343"/>
              </a:cxn>
              <a:cxn ang="0">
                <a:pos x="13" y="363"/>
              </a:cxn>
              <a:cxn ang="0">
                <a:pos x="247" y="364"/>
              </a:cxn>
              <a:cxn ang="0">
                <a:pos x="269" y="352"/>
              </a:cxn>
              <a:cxn ang="0">
                <a:pos x="205" y="0"/>
              </a:cxn>
              <a:cxn ang="0">
                <a:pos x="211" y="63"/>
              </a:cxn>
              <a:cxn ang="0">
                <a:pos x="251" y="343"/>
              </a:cxn>
              <a:cxn ang="0">
                <a:pos x="22" y="346"/>
              </a:cxn>
              <a:cxn ang="0">
                <a:pos x="19" y="343"/>
              </a:cxn>
              <a:cxn ang="0">
                <a:pos x="20" y="20"/>
              </a:cxn>
              <a:cxn ang="0">
                <a:pos x="193" y="72"/>
              </a:cxn>
              <a:cxn ang="0">
                <a:pos x="194" y="80"/>
              </a:cxn>
              <a:cxn ang="0">
                <a:pos x="251" y="82"/>
              </a:cxn>
              <a:cxn ang="0">
                <a:pos x="211" y="100"/>
              </a:cxn>
              <a:cxn ang="0">
                <a:pos x="216" y="101"/>
              </a:cxn>
              <a:cxn ang="0">
                <a:pos x="218" y="107"/>
              </a:cxn>
              <a:cxn ang="0">
                <a:pos x="214" y="112"/>
              </a:cxn>
              <a:cxn ang="0">
                <a:pos x="51" y="114"/>
              </a:cxn>
              <a:cxn ang="0">
                <a:pos x="46" y="109"/>
              </a:cxn>
              <a:cxn ang="0">
                <a:pos x="46" y="103"/>
              </a:cxn>
              <a:cxn ang="0">
                <a:pos x="51" y="100"/>
              </a:cxn>
              <a:cxn ang="0">
                <a:pos x="218" y="154"/>
              </a:cxn>
              <a:cxn ang="0">
                <a:pos x="214" y="161"/>
              </a:cxn>
              <a:cxn ang="0">
                <a:pos x="51" y="161"/>
              </a:cxn>
              <a:cxn ang="0">
                <a:pos x="46" y="156"/>
              </a:cxn>
              <a:cxn ang="0">
                <a:pos x="46" y="150"/>
              </a:cxn>
              <a:cxn ang="0">
                <a:pos x="51" y="147"/>
              </a:cxn>
              <a:cxn ang="0">
                <a:pos x="214" y="147"/>
              </a:cxn>
              <a:cxn ang="0">
                <a:pos x="218" y="154"/>
              </a:cxn>
              <a:cxn ang="0">
                <a:pos x="218" y="199"/>
              </a:cxn>
              <a:cxn ang="0">
                <a:pos x="214" y="207"/>
              </a:cxn>
              <a:cxn ang="0">
                <a:pos x="51" y="207"/>
              </a:cxn>
              <a:cxn ang="0">
                <a:pos x="46" y="203"/>
              </a:cxn>
              <a:cxn ang="0">
                <a:pos x="46" y="198"/>
              </a:cxn>
              <a:cxn ang="0">
                <a:pos x="51" y="192"/>
              </a:cxn>
              <a:cxn ang="0">
                <a:pos x="214" y="194"/>
              </a:cxn>
              <a:cxn ang="0">
                <a:pos x="218" y="199"/>
              </a:cxn>
              <a:cxn ang="0">
                <a:pos x="218" y="247"/>
              </a:cxn>
              <a:cxn ang="0">
                <a:pos x="214" y="252"/>
              </a:cxn>
              <a:cxn ang="0">
                <a:pos x="51" y="254"/>
              </a:cxn>
              <a:cxn ang="0">
                <a:pos x="46" y="248"/>
              </a:cxn>
              <a:cxn ang="0">
                <a:pos x="46" y="243"/>
              </a:cxn>
              <a:cxn ang="0">
                <a:pos x="51" y="239"/>
              </a:cxn>
              <a:cxn ang="0">
                <a:pos x="214" y="239"/>
              </a:cxn>
              <a:cxn ang="0">
                <a:pos x="218" y="247"/>
              </a:cxn>
            </a:cxnLst>
            <a:rect l="0" t="0" r="r" b="b"/>
            <a:pathLst>
              <a:path w="269" h="364">
                <a:moveTo>
                  <a:pt x="205" y="0"/>
                </a:moveTo>
                <a:lnTo>
                  <a:pt x="22" y="0"/>
                </a:lnTo>
                <a:lnTo>
                  <a:pt x="22" y="0"/>
                </a:lnTo>
                <a:lnTo>
                  <a:pt x="13" y="2"/>
                </a:lnTo>
                <a:lnTo>
                  <a:pt x="6" y="5"/>
                </a:lnTo>
                <a:lnTo>
                  <a:pt x="2" y="13"/>
                </a:lnTo>
                <a:lnTo>
                  <a:pt x="0" y="22"/>
                </a:lnTo>
                <a:lnTo>
                  <a:pt x="0" y="343"/>
                </a:lnTo>
                <a:lnTo>
                  <a:pt x="0" y="343"/>
                </a:lnTo>
                <a:lnTo>
                  <a:pt x="2" y="352"/>
                </a:lnTo>
                <a:lnTo>
                  <a:pt x="6" y="359"/>
                </a:lnTo>
                <a:lnTo>
                  <a:pt x="13" y="363"/>
                </a:lnTo>
                <a:lnTo>
                  <a:pt x="22" y="364"/>
                </a:lnTo>
                <a:lnTo>
                  <a:pt x="247" y="364"/>
                </a:lnTo>
                <a:lnTo>
                  <a:pt x="247" y="364"/>
                </a:lnTo>
                <a:lnTo>
                  <a:pt x="256" y="363"/>
                </a:lnTo>
                <a:lnTo>
                  <a:pt x="263" y="359"/>
                </a:lnTo>
                <a:lnTo>
                  <a:pt x="269" y="352"/>
                </a:lnTo>
                <a:lnTo>
                  <a:pt x="269" y="343"/>
                </a:lnTo>
                <a:lnTo>
                  <a:pt x="269" y="69"/>
                </a:lnTo>
                <a:lnTo>
                  <a:pt x="205" y="0"/>
                </a:lnTo>
                <a:close/>
                <a:moveTo>
                  <a:pt x="211" y="33"/>
                </a:moveTo>
                <a:lnTo>
                  <a:pt x="240" y="63"/>
                </a:lnTo>
                <a:lnTo>
                  <a:pt x="211" y="63"/>
                </a:lnTo>
                <a:lnTo>
                  <a:pt x="211" y="33"/>
                </a:lnTo>
                <a:close/>
                <a:moveTo>
                  <a:pt x="251" y="343"/>
                </a:moveTo>
                <a:lnTo>
                  <a:pt x="251" y="343"/>
                </a:lnTo>
                <a:lnTo>
                  <a:pt x="251" y="344"/>
                </a:lnTo>
                <a:lnTo>
                  <a:pt x="247" y="346"/>
                </a:lnTo>
                <a:lnTo>
                  <a:pt x="22" y="346"/>
                </a:lnTo>
                <a:lnTo>
                  <a:pt x="22" y="346"/>
                </a:lnTo>
                <a:lnTo>
                  <a:pt x="20" y="344"/>
                </a:lnTo>
                <a:lnTo>
                  <a:pt x="19" y="343"/>
                </a:lnTo>
                <a:lnTo>
                  <a:pt x="19" y="22"/>
                </a:lnTo>
                <a:lnTo>
                  <a:pt x="19" y="22"/>
                </a:lnTo>
                <a:lnTo>
                  <a:pt x="20" y="20"/>
                </a:lnTo>
                <a:lnTo>
                  <a:pt x="22" y="18"/>
                </a:lnTo>
                <a:lnTo>
                  <a:pt x="193" y="18"/>
                </a:lnTo>
                <a:lnTo>
                  <a:pt x="193" y="72"/>
                </a:lnTo>
                <a:lnTo>
                  <a:pt x="193" y="72"/>
                </a:lnTo>
                <a:lnTo>
                  <a:pt x="193" y="76"/>
                </a:lnTo>
                <a:lnTo>
                  <a:pt x="194" y="80"/>
                </a:lnTo>
                <a:lnTo>
                  <a:pt x="198" y="82"/>
                </a:lnTo>
                <a:lnTo>
                  <a:pt x="202" y="82"/>
                </a:lnTo>
                <a:lnTo>
                  <a:pt x="251" y="82"/>
                </a:lnTo>
                <a:lnTo>
                  <a:pt x="251" y="343"/>
                </a:lnTo>
                <a:close/>
                <a:moveTo>
                  <a:pt x="51" y="100"/>
                </a:moveTo>
                <a:lnTo>
                  <a:pt x="211" y="100"/>
                </a:lnTo>
                <a:lnTo>
                  <a:pt x="211" y="100"/>
                </a:lnTo>
                <a:lnTo>
                  <a:pt x="214" y="100"/>
                </a:lnTo>
                <a:lnTo>
                  <a:pt x="216" y="101"/>
                </a:lnTo>
                <a:lnTo>
                  <a:pt x="218" y="103"/>
                </a:lnTo>
                <a:lnTo>
                  <a:pt x="218" y="107"/>
                </a:lnTo>
                <a:lnTo>
                  <a:pt x="218" y="107"/>
                </a:lnTo>
                <a:lnTo>
                  <a:pt x="218" y="109"/>
                </a:lnTo>
                <a:lnTo>
                  <a:pt x="216" y="112"/>
                </a:lnTo>
                <a:lnTo>
                  <a:pt x="214" y="112"/>
                </a:lnTo>
                <a:lnTo>
                  <a:pt x="211" y="114"/>
                </a:lnTo>
                <a:lnTo>
                  <a:pt x="51" y="114"/>
                </a:lnTo>
                <a:lnTo>
                  <a:pt x="51" y="114"/>
                </a:lnTo>
                <a:lnTo>
                  <a:pt x="49" y="112"/>
                </a:lnTo>
                <a:lnTo>
                  <a:pt x="48" y="112"/>
                </a:lnTo>
                <a:lnTo>
                  <a:pt x="46" y="109"/>
                </a:lnTo>
                <a:lnTo>
                  <a:pt x="44" y="107"/>
                </a:lnTo>
                <a:lnTo>
                  <a:pt x="44" y="107"/>
                </a:lnTo>
                <a:lnTo>
                  <a:pt x="46" y="103"/>
                </a:lnTo>
                <a:lnTo>
                  <a:pt x="48" y="101"/>
                </a:lnTo>
                <a:lnTo>
                  <a:pt x="49" y="100"/>
                </a:lnTo>
                <a:lnTo>
                  <a:pt x="51" y="100"/>
                </a:lnTo>
                <a:lnTo>
                  <a:pt x="51" y="100"/>
                </a:lnTo>
                <a:close/>
                <a:moveTo>
                  <a:pt x="218" y="154"/>
                </a:moveTo>
                <a:lnTo>
                  <a:pt x="218" y="154"/>
                </a:lnTo>
                <a:lnTo>
                  <a:pt x="218" y="156"/>
                </a:lnTo>
                <a:lnTo>
                  <a:pt x="216" y="160"/>
                </a:lnTo>
                <a:lnTo>
                  <a:pt x="214" y="161"/>
                </a:lnTo>
                <a:lnTo>
                  <a:pt x="211" y="161"/>
                </a:lnTo>
                <a:lnTo>
                  <a:pt x="51" y="161"/>
                </a:lnTo>
                <a:lnTo>
                  <a:pt x="51" y="161"/>
                </a:lnTo>
                <a:lnTo>
                  <a:pt x="49" y="161"/>
                </a:lnTo>
                <a:lnTo>
                  <a:pt x="48" y="160"/>
                </a:lnTo>
                <a:lnTo>
                  <a:pt x="46" y="156"/>
                </a:lnTo>
                <a:lnTo>
                  <a:pt x="44" y="154"/>
                </a:lnTo>
                <a:lnTo>
                  <a:pt x="44" y="154"/>
                </a:lnTo>
                <a:lnTo>
                  <a:pt x="46" y="150"/>
                </a:lnTo>
                <a:lnTo>
                  <a:pt x="48" y="149"/>
                </a:lnTo>
                <a:lnTo>
                  <a:pt x="49" y="147"/>
                </a:lnTo>
                <a:lnTo>
                  <a:pt x="51" y="147"/>
                </a:lnTo>
                <a:lnTo>
                  <a:pt x="211" y="147"/>
                </a:lnTo>
                <a:lnTo>
                  <a:pt x="211" y="147"/>
                </a:lnTo>
                <a:lnTo>
                  <a:pt x="214" y="147"/>
                </a:lnTo>
                <a:lnTo>
                  <a:pt x="216" y="149"/>
                </a:lnTo>
                <a:lnTo>
                  <a:pt x="218" y="150"/>
                </a:lnTo>
                <a:lnTo>
                  <a:pt x="218" y="154"/>
                </a:lnTo>
                <a:lnTo>
                  <a:pt x="218" y="154"/>
                </a:lnTo>
                <a:close/>
                <a:moveTo>
                  <a:pt x="218" y="199"/>
                </a:moveTo>
                <a:lnTo>
                  <a:pt x="218" y="199"/>
                </a:lnTo>
                <a:lnTo>
                  <a:pt x="218" y="203"/>
                </a:lnTo>
                <a:lnTo>
                  <a:pt x="216" y="205"/>
                </a:lnTo>
                <a:lnTo>
                  <a:pt x="214" y="207"/>
                </a:lnTo>
                <a:lnTo>
                  <a:pt x="211" y="207"/>
                </a:lnTo>
                <a:lnTo>
                  <a:pt x="51" y="207"/>
                </a:lnTo>
                <a:lnTo>
                  <a:pt x="51" y="207"/>
                </a:lnTo>
                <a:lnTo>
                  <a:pt x="49" y="207"/>
                </a:lnTo>
                <a:lnTo>
                  <a:pt x="48" y="205"/>
                </a:lnTo>
                <a:lnTo>
                  <a:pt x="46" y="203"/>
                </a:lnTo>
                <a:lnTo>
                  <a:pt x="44" y="199"/>
                </a:lnTo>
                <a:lnTo>
                  <a:pt x="44" y="199"/>
                </a:lnTo>
                <a:lnTo>
                  <a:pt x="46" y="198"/>
                </a:lnTo>
                <a:lnTo>
                  <a:pt x="48" y="194"/>
                </a:lnTo>
                <a:lnTo>
                  <a:pt x="49" y="194"/>
                </a:lnTo>
                <a:lnTo>
                  <a:pt x="51" y="192"/>
                </a:lnTo>
                <a:lnTo>
                  <a:pt x="211" y="192"/>
                </a:lnTo>
                <a:lnTo>
                  <a:pt x="211" y="192"/>
                </a:lnTo>
                <a:lnTo>
                  <a:pt x="214" y="194"/>
                </a:lnTo>
                <a:lnTo>
                  <a:pt x="216" y="194"/>
                </a:lnTo>
                <a:lnTo>
                  <a:pt x="218" y="198"/>
                </a:lnTo>
                <a:lnTo>
                  <a:pt x="218" y="199"/>
                </a:lnTo>
                <a:lnTo>
                  <a:pt x="218" y="199"/>
                </a:lnTo>
                <a:close/>
                <a:moveTo>
                  <a:pt x="218" y="247"/>
                </a:moveTo>
                <a:lnTo>
                  <a:pt x="218" y="247"/>
                </a:lnTo>
                <a:lnTo>
                  <a:pt x="218" y="248"/>
                </a:lnTo>
                <a:lnTo>
                  <a:pt x="216" y="252"/>
                </a:lnTo>
                <a:lnTo>
                  <a:pt x="214" y="252"/>
                </a:lnTo>
                <a:lnTo>
                  <a:pt x="211" y="254"/>
                </a:lnTo>
                <a:lnTo>
                  <a:pt x="51" y="254"/>
                </a:lnTo>
                <a:lnTo>
                  <a:pt x="51" y="254"/>
                </a:lnTo>
                <a:lnTo>
                  <a:pt x="49" y="252"/>
                </a:lnTo>
                <a:lnTo>
                  <a:pt x="48" y="252"/>
                </a:lnTo>
                <a:lnTo>
                  <a:pt x="46" y="248"/>
                </a:lnTo>
                <a:lnTo>
                  <a:pt x="44" y="247"/>
                </a:lnTo>
                <a:lnTo>
                  <a:pt x="44" y="247"/>
                </a:lnTo>
                <a:lnTo>
                  <a:pt x="46" y="243"/>
                </a:lnTo>
                <a:lnTo>
                  <a:pt x="48" y="241"/>
                </a:lnTo>
                <a:lnTo>
                  <a:pt x="49" y="239"/>
                </a:lnTo>
                <a:lnTo>
                  <a:pt x="51" y="239"/>
                </a:lnTo>
                <a:lnTo>
                  <a:pt x="211" y="239"/>
                </a:lnTo>
                <a:lnTo>
                  <a:pt x="211" y="239"/>
                </a:lnTo>
                <a:lnTo>
                  <a:pt x="214" y="239"/>
                </a:lnTo>
                <a:lnTo>
                  <a:pt x="216" y="241"/>
                </a:lnTo>
                <a:lnTo>
                  <a:pt x="218" y="243"/>
                </a:lnTo>
                <a:lnTo>
                  <a:pt x="218" y="247"/>
                </a:lnTo>
                <a:lnTo>
                  <a:pt x="218" y="24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p>
        </p:txBody>
      </p:sp>
      <p:grpSp>
        <p:nvGrpSpPr>
          <p:cNvPr id="38" name="Group 37"/>
          <p:cNvGrpSpPr/>
          <p:nvPr/>
        </p:nvGrpSpPr>
        <p:grpSpPr>
          <a:xfrm>
            <a:off x="8055399" y="1603761"/>
            <a:ext cx="457199" cy="488068"/>
            <a:chOff x="9079439" y="89225"/>
            <a:chExt cx="457199" cy="488068"/>
          </a:xfrm>
          <a:solidFill>
            <a:schemeClr val="bg1"/>
          </a:solidFill>
        </p:grpSpPr>
        <p:sp>
          <p:nvSpPr>
            <p:cNvPr id="39" name="AutoShape 78"/>
            <p:cNvSpPr>
              <a:spLocks/>
            </p:cNvSpPr>
            <p:nvPr/>
          </p:nvSpPr>
          <p:spPr bwMode="auto">
            <a:xfrm>
              <a:off x="9079439" y="89225"/>
              <a:ext cx="457199" cy="4880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40" name="AutoShape 79"/>
            <p:cNvSpPr>
              <a:spLocks/>
            </p:cNvSpPr>
            <p:nvPr/>
          </p:nvSpPr>
          <p:spPr bwMode="auto">
            <a:xfrm>
              <a:off x="9140343" y="150127"/>
              <a:ext cx="335391" cy="3053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41" name="AutoShape 80"/>
            <p:cNvSpPr>
              <a:spLocks/>
            </p:cNvSpPr>
            <p:nvPr/>
          </p:nvSpPr>
          <p:spPr bwMode="auto">
            <a:xfrm>
              <a:off x="9323052" y="196014"/>
              <a:ext cx="91773" cy="917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sp>
        <p:nvSpPr>
          <p:cNvPr id="42" name="TextBox 41">
            <a:extLst>
              <a:ext uri="{FF2B5EF4-FFF2-40B4-BE49-F238E27FC236}">
                <a16:creationId xmlns="" xmlns:a16="http://schemas.microsoft.com/office/drawing/2014/main" id="{BB34466A-3A0B-4B55-B44F-687FBDC1C876}"/>
              </a:ext>
            </a:extLst>
          </p:cNvPr>
          <p:cNvSpPr txBox="1"/>
          <p:nvPr/>
        </p:nvSpPr>
        <p:spPr>
          <a:xfrm>
            <a:off x="4736721" y="220698"/>
            <a:ext cx="2777876" cy="584775"/>
          </a:xfrm>
          <a:prstGeom prst="rect">
            <a:avLst/>
          </a:prstGeom>
          <a:noFill/>
        </p:spPr>
        <p:txBody>
          <a:bodyPr wrap="none" rtlCol="0">
            <a:spAutoFit/>
          </a:bodyPr>
          <a:lstStyle/>
          <a:p>
            <a:r>
              <a:rPr lang="en-US" sz="3200" b="1" dirty="0" smtClean="0">
                <a:solidFill>
                  <a:schemeClr val="bg1">
                    <a:lumMod val="65000"/>
                  </a:schemeClr>
                </a:solidFill>
              </a:rPr>
              <a:t>DAILY ACTIVITY</a:t>
            </a:r>
            <a:endParaRPr lang="pl-PL" sz="3200" b="1" dirty="0">
              <a:solidFill>
                <a:schemeClr val="bg1">
                  <a:lumMod val="65000"/>
                </a:schemeClr>
              </a:solidFill>
            </a:endParaRPr>
          </a:p>
        </p:txBody>
      </p:sp>
    </p:spTree>
    <p:extLst>
      <p:ext uri="{BB962C8B-B14F-4D97-AF65-F5344CB8AC3E}">
        <p14:creationId xmlns:p14="http://schemas.microsoft.com/office/powerpoint/2010/main" val="106611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61000"/>
              </a:schemeClr>
            </a:gs>
            <a:gs pos="0">
              <a:schemeClr val="accent1">
                <a:lumMod val="45000"/>
                <a:lumOff val="55000"/>
              </a:schemeClr>
            </a:gs>
          </a:gsLst>
          <a:lin ang="8100000" scaled="1"/>
        </a:gradFill>
        <a:effectLst/>
      </p:bgPr>
    </p:bg>
    <p:spTree>
      <p:nvGrpSpPr>
        <p:cNvPr id="1" name=""/>
        <p:cNvGrpSpPr/>
        <p:nvPr/>
      </p:nvGrpSpPr>
      <p:grpSpPr>
        <a:xfrm>
          <a:off x="0" y="0"/>
          <a:ext cx="0" cy="0"/>
          <a:chOff x="0" y="0"/>
          <a:chExt cx="0" cy="0"/>
        </a:xfrm>
      </p:grpSpPr>
      <p:sp>
        <p:nvSpPr>
          <p:cNvPr id="4" name="Right Triangle 3"/>
          <p:cNvSpPr/>
          <p:nvPr/>
        </p:nvSpPr>
        <p:spPr>
          <a:xfrm rot="5400000">
            <a:off x="2667000"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12192000 h 12192000"/>
              <a:gd name="connsiteX3" fmla="*/ 0 w 6858000"/>
              <a:gd name="connsiteY3"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12192000">
                <a:moveTo>
                  <a:pt x="0" y="12192000"/>
                </a:moveTo>
                <a:lnTo>
                  <a:pt x="0" y="0"/>
                </a:lnTo>
                <a:cubicBezTo>
                  <a:pt x="1790700" y="2552700"/>
                  <a:pt x="1428750" y="1733550"/>
                  <a:pt x="3257550" y="5715000"/>
                </a:cubicBezTo>
                <a:cubicBezTo>
                  <a:pt x="5734050" y="11550650"/>
                  <a:pt x="4953000" y="9251950"/>
                  <a:pt x="6858000" y="12192000"/>
                </a:cubicBezTo>
                <a:lnTo>
                  <a:pt x="0" y="12192000"/>
                </a:lnTo>
                <a:close/>
              </a:path>
            </a:pathLst>
          </a:custGeom>
          <a:solidFill>
            <a:srgbClr val="2C3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txBox="1">
            <a:spLocks/>
          </p:cNvSpPr>
          <p:nvPr/>
        </p:nvSpPr>
        <p:spPr>
          <a:xfrm>
            <a:off x="1461077" y="1874078"/>
            <a:ext cx="4243187" cy="58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Step 3</a:t>
            </a:r>
          </a:p>
        </p:txBody>
      </p:sp>
      <p:sp>
        <p:nvSpPr>
          <p:cNvPr id="6" name="Subtitle 2"/>
          <p:cNvSpPr txBox="1">
            <a:spLocks/>
          </p:cNvSpPr>
          <p:nvPr/>
        </p:nvSpPr>
        <p:spPr>
          <a:xfrm>
            <a:off x="1989397" y="2448341"/>
            <a:ext cx="3457692" cy="565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smtClean="0">
                <a:solidFill>
                  <a:srgbClr val="629AB8"/>
                </a:solidFill>
                <a:latin typeface="Open Sans" panose="020B0606030504020204" pitchFamily="34" charset="0"/>
                <a:ea typeface="Open Sans" panose="020B0606030504020204" pitchFamily="34" charset="0"/>
                <a:cs typeface="Open Sans" panose="020B0606030504020204" pitchFamily="34" charset="0"/>
              </a:rPr>
              <a:t>Instantaneously the admin gets the confirmed location of the merchandiser</a:t>
            </a:r>
            <a:endParaRPr lang="en-US" sz="1600" dirty="0">
              <a:solidFill>
                <a:srgbClr val="629AB8"/>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itle 1"/>
          <p:cNvSpPr txBox="1">
            <a:spLocks/>
          </p:cNvSpPr>
          <p:nvPr/>
        </p:nvSpPr>
        <p:spPr>
          <a:xfrm>
            <a:off x="6204527" y="356428"/>
            <a:ext cx="4243187" cy="58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Step 1</a:t>
            </a:r>
          </a:p>
        </p:txBody>
      </p:sp>
      <p:sp>
        <p:nvSpPr>
          <p:cNvPr id="8" name="Subtitle 2"/>
          <p:cNvSpPr txBox="1">
            <a:spLocks/>
          </p:cNvSpPr>
          <p:nvPr/>
        </p:nvSpPr>
        <p:spPr>
          <a:xfrm>
            <a:off x="6204527" y="854403"/>
            <a:ext cx="3511665" cy="565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t>C</a:t>
            </a:r>
            <a:r>
              <a:rPr lang="en-US" sz="1800" dirty="0" smtClean="0">
                <a:solidFill>
                  <a:srgbClr val="629AB8"/>
                </a:solidFill>
                <a:latin typeface="Open Sans" panose="020B0606030504020204" pitchFamily="34" charset="0"/>
                <a:ea typeface="Open Sans" panose="020B0606030504020204" pitchFamily="34" charset="0"/>
                <a:cs typeface="Open Sans" panose="020B0606030504020204" pitchFamily="34" charset="0"/>
              </a:rPr>
              <a:t>hat </a:t>
            </a:r>
            <a: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t>with Telegram Bot</a:t>
            </a:r>
            <a:b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br>
            <a: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t>sharing the </a:t>
            </a:r>
            <a:r>
              <a:rPr lang="en-US" sz="1800" dirty="0" smtClean="0">
                <a:solidFill>
                  <a:srgbClr val="629AB8"/>
                </a:solidFill>
                <a:latin typeface="Open Sans" panose="020B0606030504020204" pitchFamily="34" charset="0"/>
                <a:ea typeface="Open Sans" panose="020B0606030504020204" pitchFamily="34" charset="0"/>
                <a:cs typeface="Open Sans" panose="020B0606030504020204" pitchFamily="34" charset="0"/>
              </a:rPr>
              <a:t>details of location and Market Report</a:t>
            </a:r>
            <a:endPar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itle 1"/>
          <p:cNvSpPr txBox="1">
            <a:spLocks/>
          </p:cNvSpPr>
          <p:nvPr/>
        </p:nvSpPr>
        <p:spPr>
          <a:xfrm>
            <a:off x="1852813" y="5275241"/>
            <a:ext cx="4243187" cy="58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lumMod val="50000"/>
                  </a:schemeClr>
                </a:solidFill>
                <a:latin typeface="Open Sans" panose="020B0606030504020204" pitchFamily="34" charset="0"/>
                <a:ea typeface="Open Sans" panose="020B0606030504020204" pitchFamily="34" charset="0"/>
                <a:cs typeface="Open Sans" panose="020B0606030504020204" pitchFamily="34" charset="0"/>
              </a:rPr>
              <a:t>Step 4</a:t>
            </a:r>
          </a:p>
        </p:txBody>
      </p:sp>
      <p:sp>
        <p:nvSpPr>
          <p:cNvPr id="10" name="Subtitle 2"/>
          <p:cNvSpPr txBox="1">
            <a:spLocks/>
          </p:cNvSpPr>
          <p:nvPr/>
        </p:nvSpPr>
        <p:spPr>
          <a:xfrm>
            <a:off x="2553626" y="5852928"/>
            <a:ext cx="3186545" cy="565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At the End of the day admin can retrieve the Excel Sheet containing data from all employees.</a:t>
            </a:r>
          </a:p>
        </p:txBody>
      </p:sp>
      <p:sp>
        <p:nvSpPr>
          <p:cNvPr id="11" name="Title 1"/>
          <p:cNvSpPr txBox="1">
            <a:spLocks/>
          </p:cNvSpPr>
          <p:nvPr/>
        </p:nvSpPr>
        <p:spPr>
          <a:xfrm>
            <a:off x="6576086" y="3170513"/>
            <a:ext cx="4243187" cy="58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lumMod val="50000"/>
                  </a:schemeClr>
                </a:solidFill>
                <a:latin typeface="Open Sans" panose="020B0606030504020204" pitchFamily="34" charset="0"/>
                <a:ea typeface="Open Sans" panose="020B0606030504020204" pitchFamily="34" charset="0"/>
                <a:cs typeface="Open Sans" panose="020B0606030504020204" pitchFamily="34" charset="0"/>
              </a:rPr>
              <a:t>Step 2</a:t>
            </a:r>
          </a:p>
        </p:txBody>
      </p:sp>
      <p:sp>
        <p:nvSpPr>
          <p:cNvPr id="12" name="Subtitle 2"/>
          <p:cNvSpPr txBox="1">
            <a:spLocks/>
          </p:cNvSpPr>
          <p:nvPr/>
        </p:nvSpPr>
        <p:spPr>
          <a:xfrm>
            <a:off x="6914285" y="3782617"/>
            <a:ext cx="3762352" cy="565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Automated bot will compile the information and share it to the admin over Mail</a:t>
            </a:r>
            <a:br>
              <a:rPr lang="en-US" sz="1600" dirty="0"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br>
            <a:r>
              <a:rPr lang="en-US" sz="1600" dirty="0"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a:t>
            </a:r>
          </a:p>
          <a:p>
            <a:pPr marL="0" indent="0" algn="ctr">
              <a:buNone/>
            </a:pPr>
            <a:r>
              <a:rPr lang="en-US" sz="1600" dirty="0"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Store it in MS </a:t>
            </a:r>
            <a:r>
              <a:rPr lang="en-US" sz="1600" dirty="0" err="1"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CosmoDB</a:t>
            </a:r>
            <a:r>
              <a:rPr lang="en-US" sz="1600" dirty="0"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 which can be retrieved as excel sheet</a:t>
            </a:r>
            <a:endParaRPr lang="en-US" sz="16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18" name="Group 17"/>
          <p:cNvGrpSpPr/>
          <p:nvPr/>
        </p:nvGrpSpPr>
        <p:grpSpPr>
          <a:xfrm>
            <a:off x="9524018" y="941245"/>
            <a:ext cx="1049714" cy="1049714"/>
            <a:chOff x="9524018" y="941245"/>
            <a:chExt cx="1049714" cy="1049714"/>
          </a:xfrm>
        </p:grpSpPr>
        <p:sp>
          <p:nvSpPr>
            <p:cNvPr id="16" name="Oval 15"/>
            <p:cNvSpPr/>
            <p:nvPr/>
          </p:nvSpPr>
          <p:spPr>
            <a:xfrm>
              <a:off x="9524018" y="941245"/>
              <a:ext cx="1049714" cy="1049714"/>
            </a:xfrm>
            <a:prstGeom prst="ellipse">
              <a:avLst/>
            </a:prstGeom>
            <a:solidFill>
              <a:schemeClr val="bg1"/>
            </a:solidFill>
            <a:ln w="38100">
              <a:solidFill>
                <a:srgbClr val="2C3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9768846" y="1184630"/>
              <a:ext cx="571494" cy="571494"/>
              <a:chOff x="4117831" y="1071199"/>
              <a:chExt cx="488067" cy="488067"/>
            </a:xfrm>
            <a:solidFill>
              <a:srgbClr val="2C3440"/>
            </a:solidFill>
          </p:grpSpPr>
          <p:sp>
            <p:nvSpPr>
              <p:cNvPr id="22" name="AutoShape 123"/>
              <p:cNvSpPr>
                <a:spLocks/>
              </p:cNvSpPr>
              <p:nvPr/>
            </p:nvSpPr>
            <p:spPr bwMode="auto">
              <a:xfrm>
                <a:off x="4117831"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23" name="AutoShape 124"/>
              <p:cNvSpPr>
                <a:spLocks/>
              </p:cNvSpPr>
              <p:nvPr/>
            </p:nvSpPr>
            <p:spPr bwMode="auto">
              <a:xfrm>
                <a:off x="4255492" y="1208025"/>
                <a:ext cx="213581" cy="2135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24" name="AutoShape 125"/>
              <p:cNvSpPr>
                <a:spLocks/>
              </p:cNvSpPr>
              <p:nvPr/>
            </p:nvSpPr>
            <p:spPr bwMode="auto">
              <a:xfrm>
                <a:off x="4300545" y="1253911"/>
                <a:ext cx="122643" cy="1226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17" name="Group 16"/>
          <p:cNvGrpSpPr/>
          <p:nvPr/>
        </p:nvGrpSpPr>
        <p:grpSpPr>
          <a:xfrm>
            <a:off x="6944822" y="2252698"/>
            <a:ext cx="1049714" cy="1049714"/>
            <a:chOff x="6944822" y="2252698"/>
            <a:chExt cx="1049714" cy="1049714"/>
          </a:xfrm>
        </p:grpSpPr>
        <p:sp>
          <p:nvSpPr>
            <p:cNvPr id="15" name="Oval 14"/>
            <p:cNvSpPr/>
            <p:nvPr/>
          </p:nvSpPr>
          <p:spPr>
            <a:xfrm>
              <a:off x="6944822" y="2252698"/>
              <a:ext cx="1049714" cy="1049714"/>
            </a:xfrm>
            <a:prstGeom prst="ellipse">
              <a:avLst/>
            </a:prstGeom>
            <a:solidFill>
              <a:schemeClr val="bg1"/>
            </a:solidFill>
            <a:ln w="38100">
              <a:solidFill>
                <a:srgbClr val="2C3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p:nvGrpSpPr>
          <p:grpSpPr>
            <a:xfrm>
              <a:off x="7192113" y="2506981"/>
              <a:ext cx="565874" cy="566840"/>
              <a:chOff x="9064419" y="3019297"/>
              <a:chExt cx="488068" cy="488901"/>
            </a:xfrm>
            <a:solidFill>
              <a:srgbClr val="2C3440"/>
            </a:solidFill>
          </p:grpSpPr>
          <p:sp>
            <p:nvSpPr>
              <p:cNvPr id="26" name="AutoShape 7"/>
              <p:cNvSpPr>
                <a:spLocks/>
              </p:cNvSpPr>
              <p:nvPr/>
            </p:nvSpPr>
            <p:spPr bwMode="auto">
              <a:xfrm>
                <a:off x="9064419" y="3019297"/>
                <a:ext cx="488068" cy="488901"/>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27" name="AutoShape 8"/>
              <p:cNvSpPr>
                <a:spLocks/>
              </p:cNvSpPr>
              <p:nvPr/>
            </p:nvSpPr>
            <p:spPr bwMode="auto">
              <a:xfrm>
                <a:off x="9277999" y="3232880"/>
                <a:ext cx="60904" cy="6090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28" name="AutoShape 9"/>
              <p:cNvSpPr>
                <a:spLocks/>
              </p:cNvSpPr>
              <p:nvPr/>
            </p:nvSpPr>
            <p:spPr bwMode="auto">
              <a:xfrm>
                <a:off x="9216261" y="3171975"/>
                <a:ext cx="183547" cy="183547"/>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29" name="AutoShape 10"/>
              <p:cNvSpPr>
                <a:spLocks/>
              </p:cNvSpPr>
              <p:nvPr/>
            </p:nvSpPr>
            <p:spPr bwMode="auto">
              <a:xfrm>
                <a:off x="9338907" y="3293783"/>
                <a:ext cx="75921" cy="78424"/>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0" name="AutoShape 11"/>
              <p:cNvSpPr>
                <a:spLocks/>
              </p:cNvSpPr>
              <p:nvPr/>
            </p:nvSpPr>
            <p:spPr bwMode="auto">
              <a:xfrm>
                <a:off x="9368938" y="3324654"/>
                <a:ext cx="109293" cy="111796"/>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1" name="AutoShape 12"/>
              <p:cNvSpPr>
                <a:spLocks/>
              </p:cNvSpPr>
              <p:nvPr/>
            </p:nvSpPr>
            <p:spPr bwMode="auto">
              <a:xfrm>
                <a:off x="9353921" y="3309636"/>
                <a:ext cx="92608" cy="94276"/>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2" name="AutoShape 13"/>
              <p:cNvSpPr>
                <a:spLocks/>
              </p:cNvSpPr>
              <p:nvPr/>
            </p:nvSpPr>
            <p:spPr bwMode="auto">
              <a:xfrm>
                <a:off x="9201247" y="3156958"/>
                <a:ext cx="76756" cy="7758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3" name="AutoShape 14"/>
              <p:cNvSpPr>
                <a:spLocks/>
              </p:cNvSpPr>
              <p:nvPr/>
            </p:nvSpPr>
            <p:spPr bwMode="auto">
              <a:xfrm>
                <a:off x="9140340" y="3096052"/>
                <a:ext cx="109293" cy="110963"/>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4" name="AutoShape 15"/>
              <p:cNvSpPr>
                <a:spLocks/>
              </p:cNvSpPr>
              <p:nvPr/>
            </p:nvSpPr>
            <p:spPr bwMode="auto">
              <a:xfrm>
                <a:off x="9171209" y="3126089"/>
                <a:ext cx="92608" cy="95111"/>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3" name="Group 2"/>
          <p:cNvGrpSpPr/>
          <p:nvPr/>
        </p:nvGrpSpPr>
        <p:grpSpPr>
          <a:xfrm>
            <a:off x="4397375" y="3257760"/>
            <a:ext cx="1049714" cy="1049714"/>
            <a:chOff x="4397375" y="3257760"/>
            <a:chExt cx="1049714" cy="1049714"/>
          </a:xfrm>
        </p:grpSpPr>
        <p:sp>
          <p:nvSpPr>
            <p:cNvPr id="14" name="Oval 13"/>
            <p:cNvSpPr/>
            <p:nvPr/>
          </p:nvSpPr>
          <p:spPr>
            <a:xfrm>
              <a:off x="4397375" y="3257760"/>
              <a:ext cx="1049714" cy="1049714"/>
            </a:xfrm>
            <a:prstGeom prst="ellipse">
              <a:avLst/>
            </a:prstGeom>
            <a:solidFill>
              <a:schemeClr val="bg1"/>
            </a:solidFill>
            <a:ln w="38100">
              <a:solidFill>
                <a:srgbClr val="2C3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4686456" y="3543733"/>
              <a:ext cx="488901" cy="488067"/>
              <a:chOff x="2164728" y="1071199"/>
              <a:chExt cx="488901" cy="488067"/>
            </a:xfrm>
            <a:solidFill>
              <a:srgbClr val="2C3440"/>
            </a:solidFill>
          </p:grpSpPr>
          <p:sp>
            <p:nvSpPr>
              <p:cNvPr id="36" name="AutoShape 128"/>
              <p:cNvSpPr>
                <a:spLocks/>
              </p:cNvSpPr>
              <p:nvPr/>
            </p:nvSpPr>
            <p:spPr bwMode="auto">
              <a:xfrm>
                <a:off x="2164728" y="1071199"/>
                <a:ext cx="488901"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7" name="AutoShape 129"/>
              <p:cNvSpPr>
                <a:spLocks/>
              </p:cNvSpPr>
              <p:nvPr/>
            </p:nvSpPr>
            <p:spPr bwMode="auto">
              <a:xfrm>
                <a:off x="2470082" y="1132103"/>
                <a:ext cx="121808" cy="12180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2" name="Group 1"/>
          <p:cNvGrpSpPr/>
          <p:nvPr/>
        </p:nvGrpSpPr>
        <p:grpSpPr>
          <a:xfrm>
            <a:off x="2038350" y="4424333"/>
            <a:ext cx="1049714" cy="1049714"/>
            <a:chOff x="2038350" y="4424333"/>
            <a:chExt cx="1049714" cy="1049714"/>
          </a:xfrm>
        </p:grpSpPr>
        <p:sp>
          <p:nvSpPr>
            <p:cNvPr id="13" name="Oval 12"/>
            <p:cNvSpPr/>
            <p:nvPr/>
          </p:nvSpPr>
          <p:spPr>
            <a:xfrm>
              <a:off x="2038350" y="4424333"/>
              <a:ext cx="1049714" cy="1049714"/>
            </a:xfrm>
            <a:prstGeom prst="ellipse">
              <a:avLst/>
            </a:prstGeom>
            <a:solidFill>
              <a:schemeClr val="bg1"/>
            </a:solidFill>
            <a:ln w="38100">
              <a:solidFill>
                <a:srgbClr val="2C3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p:cNvGrpSpPr/>
            <p:nvPr/>
          </p:nvGrpSpPr>
          <p:grpSpPr>
            <a:xfrm>
              <a:off x="2368427" y="4692218"/>
              <a:ext cx="427164" cy="488067"/>
              <a:chOff x="9094456" y="1066192"/>
              <a:chExt cx="427164" cy="488067"/>
            </a:xfrm>
            <a:solidFill>
              <a:srgbClr val="2C3440"/>
            </a:solidFill>
          </p:grpSpPr>
          <p:sp>
            <p:nvSpPr>
              <p:cNvPr id="39" name="AutoShape 48"/>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40" name="AutoShape 49"/>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41" name="AutoShape 50"/>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42" name="AutoShape 51"/>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spTree>
    <p:extLst>
      <p:ext uri="{BB962C8B-B14F-4D97-AF65-F5344CB8AC3E}">
        <p14:creationId xmlns:p14="http://schemas.microsoft.com/office/powerpoint/2010/main" val="233320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childTnLst>
                                </p:cTn>
                              </p:par>
                              <p:par>
                                <p:cTn id="9" presetID="26" presetClass="emph" presetSubtype="0" fill="hold" nodeType="withEffect">
                                  <p:stCondLst>
                                    <p:cond delay="500"/>
                                  </p:stCondLst>
                                  <p:childTnLst>
                                    <p:animEffect transition="out" filter="fade">
                                      <p:cBhvr>
                                        <p:cTn id="10" dur="500" tmFilter="0, 0; .2, .5; .8, .5; 1, 0"/>
                                        <p:tgtEl>
                                          <p:spTgt spid="18"/>
                                        </p:tgtEl>
                                      </p:cBhvr>
                                    </p:animEffect>
                                    <p:animScale>
                                      <p:cBhvr>
                                        <p:cTn id="11" dur="250" autoRev="1" fill="hold"/>
                                        <p:tgtEl>
                                          <p:spTgt spid="18"/>
                                        </p:tgtEl>
                                      </p:cBhvr>
                                      <p:by x="105000" y="105000"/>
                                    </p:animScale>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par>
                                <p:cTn id="16" presetID="22" presetClass="entr" presetSubtype="2" fill="hold" grpId="0" nodeType="withEffect">
                                  <p:stCondLst>
                                    <p:cond delay="25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1750"/>
                            </p:stCondLst>
                            <p:childTnLst>
                              <p:par>
                                <p:cTn id="20" presetID="23" presetClass="entr" presetSubtype="16"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childTnLst>
                                </p:cTn>
                              </p:par>
                              <p:par>
                                <p:cTn id="24" presetID="26" presetClass="emph" presetSubtype="0" fill="hold" nodeType="withEffect">
                                  <p:stCondLst>
                                    <p:cond delay="500"/>
                                  </p:stCondLst>
                                  <p:childTnLst>
                                    <p:animEffect transition="out" filter="fade">
                                      <p:cBhvr>
                                        <p:cTn id="25" dur="500" tmFilter="0, 0; .2, .5; .8, .5; 1, 0"/>
                                        <p:tgtEl>
                                          <p:spTgt spid="17"/>
                                        </p:tgtEl>
                                      </p:cBhvr>
                                    </p:animEffect>
                                    <p:animScale>
                                      <p:cBhvr>
                                        <p:cTn id="26" dur="250" autoRev="1" fill="hold"/>
                                        <p:tgtEl>
                                          <p:spTgt spid="17"/>
                                        </p:tgtEl>
                                      </p:cBhvr>
                                      <p:by x="105000" y="105000"/>
                                    </p:animScale>
                                  </p:childTnLst>
                                </p:cTn>
                              </p:par>
                            </p:childTnLst>
                          </p:cTn>
                        </p:par>
                        <p:par>
                          <p:cTn id="27" fill="hold">
                            <p:stCondLst>
                              <p:cond delay="2750"/>
                            </p:stCondLst>
                            <p:childTnLst>
                              <p:par>
                                <p:cTn id="28" presetID="2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par>
                                <p:cTn id="31" presetID="22" presetClass="entr" presetSubtype="2" fill="hold" grpId="0" nodeType="withEffect">
                                  <p:stCondLst>
                                    <p:cond delay="250"/>
                                  </p:stCondLst>
                                  <p:childTnLst>
                                    <p:set>
                                      <p:cBhvr>
                                        <p:cTn id="32" dur="1" fill="hold">
                                          <p:stCondLst>
                                            <p:cond delay="0"/>
                                          </p:stCondLst>
                                        </p:cTn>
                                        <p:tgtEl>
                                          <p:spTgt spid="12"/>
                                        </p:tgtEl>
                                        <p:attrNameLst>
                                          <p:attrName>style.visibility</p:attrName>
                                        </p:attrNameLst>
                                      </p:cBhvr>
                                      <p:to>
                                        <p:strVal val="visible"/>
                                      </p:to>
                                    </p:set>
                                    <p:animEffect transition="in" filter="wipe(right)">
                                      <p:cBhvr>
                                        <p:cTn id="33" dur="500"/>
                                        <p:tgtEl>
                                          <p:spTgt spid="12"/>
                                        </p:tgtEl>
                                      </p:cBhvr>
                                    </p:animEffect>
                                  </p:childTnLst>
                                </p:cTn>
                              </p:par>
                            </p:childTnLst>
                          </p:cTn>
                        </p:par>
                        <p:par>
                          <p:cTn id="34" fill="hold">
                            <p:stCondLst>
                              <p:cond delay="3500"/>
                            </p:stCondLst>
                            <p:childTnLst>
                              <p:par>
                                <p:cTn id="35" presetID="23" presetClass="entr" presetSubtype="16"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childTnLst>
                                </p:cTn>
                              </p:par>
                              <p:par>
                                <p:cTn id="39" presetID="26" presetClass="emph" presetSubtype="0" fill="hold" nodeType="withEffect">
                                  <p:stCondLst>
                                    <p:cond delay="500"/>
                                  </p:stCondLst>
                                  <p:childTnLst>
                                    <p:animEffect transition="out" filter="fade">
                                      <p:cBhvr>
                                        <p:cTn id="40" dur="500" tmFilter="0, 0; .2, .5; .8, .5; 1, 0"/>
                                        <p:tgtEl>
                                          <p:spTgt spid="3"/>
                                        </p:tgtEl>
                                      </p:cBhvr>
                                    </p:animEffect>
                                    <p:animScale>
                                      <p:cBhvr>
                                        <p:cTn id="41" dur="250" autoRev="1" fill="hold"/>
                                        <p:tgtEl>
                                          <p:spTgt spid="3"/>
                                        </p:tgtEl>
                                      </p:cBhvr>
                                      <p:by x="105000" y="105000"/>
                                    </p:animScale>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500"/>
                                        <p:tgtEl>
                                          <p:spTgt spid="5"/>
                                        </p:tgtEl>
                                      </p:cBhvr>
                                    </p:animEffect>
                                  </p:childTnLst>
                                </p:cTn>
                              </p:par>
                              <p:par>
                                <p:cTn id="46" presetID="22" presetClass="entr" presetSubtype="2" fill="hold" grpId="0" nodeType="withEffect">
                                  <p:stCondLst>
                                    <p:cond delay="250"/>
                                  </p:stCondLst>
                                  <p:childTnLst>
                                    <p:set>
                                      <p:cBhvr>
                                        <p:cTn id="47" dur="1" fill="hold">
                                          <p:stCondLst>
                                            <p:cond delay="0"/>
                                          </p:stCondLst>
                                        </p:cTn>
                                        <p:tgtEl>
                                          <p:spTgt spid="6"/>
                                        </p:tgtEl>
                                        <p:attrNameLst>
                                          <p:attrName>style.visibility</p:attrName>
                                        </p:attrNameLst>
                                      </p:cBhvr>
                                      <p:to>
                                        <p:strVal val="visible"/>
                                      </p:to>
                                    </p:set>
                                    <p:animEffect transition="in" filter="wipe(right)">
                                      <p:cBhvr>
                                        <p:cTn id="48" dur="500"/>
                                        <p:tgtEl>
                                          <p:spTgt spid="6"/>
                                        </p:tgtEl>
                                      </p:cBhvr>
                                    </p:animEffect>
                                  </p:childTnLst>
                                </p:cTn>
                              </p:par>
                            </p:childTnLst>
                          </p:cTn>
                        </p:par>
                        <p:par>
                          <p:cTn id="49" fill="hold">
                            <p:stCondLst>
                              <p:cond delay="5250"/>
                            </p:stCondLst>
                            <p:childTnLst>
                              <p:par>
                                <p:cTn id="50" presetID="23" presetClass="entr" presetSubtype="16" fill="hold" nodeType="after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p:cTn id="52" dur="500" fill="hold"/>
                                        <p:tgtEl>
                                          <p:spTgt spid="2"/>
                                        </p:tgtEl>
                                        <p:attrNameLst>
                                          <p:attrName>ppt_w</p:attrName>
                                        </p:attrNameLst>
                                      </p:cBhvr>
                                      <p:tavLst>
                                        <p:tav tm="0">
                                          <p:val>
                                            <p:fltVal val="0"/>
                                          </p:val>
                                        </p:tav>
                                        <p:tav tm="100000">
                                          <p:val>
                                            <p:strVal val="#ppt_w"/>
                                          </p:val>
                                        </p:tav>
                                      </p:tavLst>
                                    </p:anim>
                                    <p:anim calcmode="lin" valueType="num">
                                      <p:cBhvr>
                                        <p:cTn id="53" dur="500" fill="hold"/>
                                        <p:tgtEl>
                                          <p:spTgt spid="2"/>
                                        </p:tgtEl>
                                        <p:attrNameLst>
                                          <p:attrName>ppt_h</p:attrName>
                                        </p:attrNameLst>
                                      </p:cBhvr>
                                      <p:tavLst>
                                        <p:tav tm="0">
                                          <p:val>
                                            <p:fltVal val="0"/>
                                          </p:val>
                                        </p:tav>
                                        <p:tav tm="100000">
                                          <p:val>
                                            <p:strVal val="#ppt_h"/>
                                          </p:val>
                                        </p:tav>
                                      </p:tavLst>
                                    </p:anim>
                                  </p:childTnLst>
                                </p:cTn>
                              </p:par>
                              <p:par>
                                <p:cTn id="54" presetID="26" presetClass="emph" presetSubtype="0" fill="hold" nodeType="withEffect">
                                  <p:stCondLst>
                                    <p:cond delay="500"/>
                                  </p:stCondLst>
                                  <p:childTnLst>
                                    <p:animEffect transition="out" filter="fade">
                                      <p:cBhvr>
                                        <p:cTn id="55" dur="500" tmFilter="0, 0; .2, .5; .8, .5; 1, 0"/>
                                        <p:tgtEl>
                                          <p:spTgt spid="2"/>
                                        </p:tgtEl>
                                      </p:cBhvr>
                                    </p:animEffect>
                                    <p:animScale>
                                      <p:cBhvr>
                                        <p:cTn id="56" dur="250" autoRev="1" fill="hold"/>
                                        <p:tgtEl>
                                          <p:spTgt spid="2"/>
                                        </p:tgtEl>
                                      </p:cBhvr>
                                      <p:by x="105000" y="105000"/>
                                    </p:animScale>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ipe(left)">
                                      <p:cBhvr>
                                        <p:cTn id="60" dur="500"/>
                                        <p:tgtEl>
                                          <p:spTgt spid="9"/>
                                        </p:tgtEl>
                                      </p:cBhvr>
                                    </p:animEffect>
                                  </p:childTnLst>
                                </p:cTn>
                              </p:par>
                              <p:par>
                                <p:cTn id="61" presetID="22" presetClass="entr" presetSubtype="2" fill="hold" grpId="0" nodeType="withEffect">
                                  <p:stCondLst>
                                    <p:cond delay="250"/>
                                  </p:stCondLst>
                                  <p:childTnLst>
                                    <p:set>
                                      <p:cBhvr>
                                        <p:cTn id="62" dur="1" fill="hold">
                                          <p:stCondLst>
                                            <p:cond delay="0"/>
                                          </p:stCondLst>
                                        </p:cTn>
                                        <p:tgtEl>
                                          <p:spTgt spid="10"/>
                                        </p:tgtEl>
                                        <p:attrNameLst>
                                          <p:attrName>style.visibility</p:attrName>
                                        </p:attrNameLst>
                                      </p:cBhvr>
                                      <p:to>
                                        <p:strVal val="visible"/>
                                      </p:to>
                                    </p:set>
                                    <p:animEffect transition="in" filter="wipe(right)">
                                      <p:cBhvr>
                                        <p:cTn id="6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2825</TotalTime>
  <Words>836</Words>
  <Application>Microsoft Office PowerPoint</Application>
  <PresentationFormat>Custom</PresentationFormat>
  <Paragraphs>161</Paragraphs>
  <Slides>24</Slides>
  <Notes>2</Notes>
  <HiddenSlides>0</HiddenSlides>
  <MMClips>0</MMClips>
  <ScaleCrop>false</ScaleCrop>
  <HeadingPairs>
    <vt:vector size="4" baseType="variant">
      <vt:variant>
        <vt:lpstr>Theme</vt:lpstr>
      </vt:variant>
      <vt:variant>
        <vt:i4>2</vt:i4>
      </vt:variant>
      <vt:variant>
        <vt:lpstr>Slide Titles</vt:lpstr>
      </vt:variant>
      <vt:variant>
        <vt:i4>24</vt:i4>
      </vt:variant>
    </vt:vector>
  </HeadingPairs>
  <TitlesOfParts>
    <vt:vector size="26" baseType="lpstr">
      <vt:lpstr>Office Theme</vt:lpstr>
      <vt:lpstr>1_Office Theme</vt:lpstr>
      <vt:lpstr>Go To Market Bot</vt:lpstr>
      <vt:lpstr>PowerPoint Presentation</vt:lpstr>
      <vt:lpstr>GoToMarketBot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Awesomeness</dc:title>
  <dc:creator>Andrzej Pach</dc:creator>
  <cp:lastModifiedBy>mayan</cp:lastModifiedBy>
  <cp:revision>134</cp:revision>
  <dcterms:created xsi:type="dcterms:W3CDTF">2016-01-18T09:44:14Z</dcterms:created>
  <dcterms:modified xsi:type="dcterms:W3CDTF">2022-07-13T17:40:56Z</dcterms:modified>
</cp:coreProperties>
</file>